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90" r:id="rId3"/>
    <p:sldId id="291" r:id="rId4"/>
    <p:sldId id="292" r:id="rId5"/>
    <p:sldId id="298" r:id="rId6"/>
  </p:sldIdLst>
  <p:sldSz cx="12192000" cy="6858000"/>
  <p:notesSz cx="6858000" cy="9144000"/>
  <p:embeddedFontLst>
    <p:embeddedFont>
      <p:font typeface="思源黑体 CN Regular" panose="020B0500000000000000" charset="-122"/>
      <p:regular r:id="rId10"/>
    </p:embeddedFont>
    <p:embeddedFont>
      <p:font typeface="思源宋体 CN Heavy" panose="02020900000000000000" charset="-122"/>
      <p:bold r:id="rId11"/>
    </p:embeddedFont>
  </p:embeddedFontLst>
  <p:custDataLst>
    <p:tags r:id="rId1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154" userDrawn="1">
          <p15:clr>
            <a:srgbClr val="A4A3A4"/>
          </p15:clr>
        </p15:guide>
        <p15:guide id="3" pos="7242" userDrawn="1">
          <p15:clr>
            <a:srgbClr val="A4A3A4"/>
          </p15:clr>
        </p15:guide>
        <p15:guide id="4" pos="4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90B0"/>
    <a:srgbClr val="EF8B47"/>
    <a:srgbClr val="D4B483"/>
    <a:srgbClr val="7C897B"/>
    <a:srgbClr val="767171"/>
    <a:srgbClr val="E285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8" d="100"/>
          <a:sy n="78" d="100"/>
        </p:scale>
        <p:origin x="850" y="62"/>
      </p:cViewPr>
      <p:guideLst>
        <p:guide orient="horz" pos="2154"/>
        <p:guide pos="7242"/>
        <p:guide pos="462"/>
      </p:guideLst>
    </p:cSldViewPr>
  </p:slideViewPr>
  <p:notesTextViewPr>
    <p:cViewPr>
      <p:scale>
        <a:sx n="1" d="1"/>
        <a:sy n="1" d="1"/>
      </p:scale>
      <p:origin x="0" y="0"/>
    </p:cViewPr>
  </p:notesTextViewPr>
  <p:sorterViewPr>
    <p:cViewPr>
      <p:scale>
        <a:sx n="100" d="100"/>
        <a:sy n="100" d="100"/>
      </p:scale>
      <p:origin x="0" y="-478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tableStyles" Target="tableStyles.xml"/><Relationship Id="rId8" Type="http://schemas.openxmlformats.org/officeDocument/2006/relationships/viewProps" Target="viewProps.xml"/><Relationship Id="rId7" Type="http://schemas.openxmlformats.org/officeDocument/2006/relationships/presProps" Target="presProps.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2" Type="http://schemas.openxmlformats.org/officeDocument/2006/relationships/tags" Target="tags/tag4.xml"/><Relationship Id="rId11" Type="http://schemas.openxmlformats.org/officeDocument/2006/relationships/font" Target="fonts/font2.fntdata"/><Relationship Id="rId10" Type="http://schemas.openxmlformats.org/officeDocument/2006/relationships/font" Target="fonts/font1.fntdata"/><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1DCAE0-AA30-4F54-AA21-63D0F90A42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0590CA-6D71-4283-8B2B-F1FD077B3631}" type="slidenum">
              <a:rPr lang="zh-CN" altLang="en-US" smtClean="0"/>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1DCAE0-AA30-4F54-AA21-63D0F90A42C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590CA-6D71-4283-8B2B-F1FD077B363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l="25203" t="3284" r="23706" b="16757"/>
          <a:stretch>
            <a:fillRect/>
          </a:stretch>
        </p:blipFill>
        <p:spPr>
          <a:xfrm>
            <a:off x="0" y="0"/>
            <a:ext cx="5645814" cy="6858000"/>
          </a:xfrm>
          <a:custGeom>
            <a:avLst/>
            <a:gdLst>
              <a:gd name="connsiteX0" fmla="*/ 0 w 5645814"/>
              <a:gd name="connsiteY0" fmla="*/ 0 h 6858000"/>
              <a:gd name="connsiteX1" fmla="*/ 1638420 w 5645814"/>
              <a:gd name="connsiteY1" fmla="*/ 0 h 6858000"/>
              <a:gd name="connsiteX2" fmla="*/ 1879283 w 5645814"/>
              <a:gd name="connsiteY2" fmla="*/ 94969 h 6858000"/>
              <a:gd name="connsiteX3" fmla="*/ 5645814 w 5645814"/>
              <a:gd name="connsiteY3" fmla="*/ 5777345 h 6858000"/>
              <a:gd name="connsiteX4" fmla="*/ 5574756 w 5645814"/>
              <a:gd name="connsiteY4" fmla="*/ 6716520 h 6858000"/>
              <a:gd name="connsiteX5" fmla="*/ 5549491 w 5645814"/>
              <a:gd name="connsiteY5" fmla="*/ 6858000 h 6858000"/>
              <a:gd name="connsiteX6" fmla="*/ 2363761 w 5645814"/>
              <a:gd name="connsiteY6" fmla="*/ 6858000 h 6858000"/>
              <a:gd name="connsiteX7" fmla="*/ 2423681 w 5645814"/>
              <a:gd name="connsiteY7" fmla="*/ 6694285 h 6858000"/>
              <a:gd name="connsiteX8" fmla="*/ 2562309 w 5645814"/>
              <a:gd name="connsiteY8" fmla="*/ 5777345 h 6858000"/>
              <a:gd name="connsiteX9" fmla="*/ 230925 w 5645814"/>
              <a:gd name="connsiteY9" fmla="*/ 2786220 h 6858000"/>
              <a:gd name="connsiteX10" fmla="*/ 0 w 5645814"/>
              <a:gd name="connsiteY10" fmla="*/ 2740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45814" h="6858000">
                <a:moveTo>
                  <a:pt x="0" y="0"/>
                </a:moveTo>
                <a:lnTo>
                  <a:pt x="1638420" y="0"/>
                </a:lnTo>
                <a:lnTo>
                  <a:pt x="1879283" y="94969"/>
                </a:lnTo>
                <a:cubicBezTo>
                  <a:pt x="4092716" y="1031172"/>
                  <a:pt x="5645814" y="3222886"/>
                  <a:pt x="5645814" y="5777345"/>
                </a:cubicBezTo>
                <a:cubicBezTo>
                  <a:pt x="5645814" y="6096653"/>
                  <a:pt x="5621547" y="6410292"/>
                  <a:pt x="5574756" y="6716520"/>
                </a:cubicBezTo>
                <a:lnTo>
                  <a:pt x="5549491" y="6858000"/>
                </a:lnTo>
                <a:lnTo>
                  <a:pt x="2363761" y="6858000"/>
                </a:lnTo>
                <a:lnTo>
                  <a:pt x="2423681" y="6694285"/>
                </a:lnTo>
                <a:cubicBezTo>
                  <a:pt x="2513775" y="6404624"/>
                  <a:pt x="2562309" y="6096653"/>
                  <a:pt x="2562309" y="5777345"/>
                </a:cubicBezTo>
                <a:cubicBezTo>
                  <a:pt x="2562309" y="4333810"/>
                  <a:pt x="1570368" y="3121954"/>
                  <a:pt x="230925" y="2786220"/>
                </a:cubicBezTo>
                <a:lnTo>
                  <a:pt x="0" y="2740133"/>
                </a:lnTo>
                <a:close/>
              </a:path>
            </a:pathLst>
          </a:custGeom>
          <a:solidFill>
            <a:srgbClr val="6C90B0"/>
          </a:solidFill>
        </p:spPr>
      </p:pic>
      <p:sp>
        <p:nvSpPr>
          <p:cNvPr id="3" name="任意多边形: 形状 2"/>
          <p:cNvSpPr/>
          <p:nvPr/>
        </p:nvSpPr>
        <p:spPr>
          <a:xfrm rot="18467615" flipV="1">
            <a:off x="212223" y="1358848"/>
            <a:ext cx="5793334" cy="3417729"/>
          </a:xfrm>
          <a:custGeom>
            <a:avLst/>
            <a:gdLst>
              <a:gd name="connsiteX0" fmla="*/ 5453523 w 5793334"/>
              <a:gd name="connsiteY0" fmla="*/ 3417729 h 3417729"/>
              <a:gd name="connsiteX1" fmla="*/ 5793334 w 5793334"/>
              <a:gd name="connsiteY1" fmla="*/ 2979546 h 3417729"/>
              <a:gd name="connsiteX2" fmla="*/ 5788203 w 5793334"/>
              <a:gd name="connsiteY2" fmla="*/ 2877940 h 3417729"/>
              <a:gd name="connsiteX3" fmla="*/ 2599049 w 5793334"/>
              <a:gd name="connsiteY3" fmla="*/ 0 h 3417729"/>
              <a:gd name="connsiteX4" fmla="*/ 125372 w 5793334"/>
              <a:gd name="connsiteY4" fmla="*/ 1166579 h 3417729"/>
              <a:gd name="connsiteX5" fmla="*/ 0 w 5793334"/>
              <a:gd name="connsiteY5" fmla="*/ 1334237 h 3417729"/>
              <a:gd name="connsiteX6" fmla="*/ 120826 w 5793334"/>
              <a:gd name="connsiteY6" fmla="*/ 1264763 h 3417729"/>
              <a:gd name="connsiteX7" fmla="*/ 1898981 w 5793334"/>
              <a:gd name="connsiteY7" fmla="*/ 814517 h 3417729"/>
              <a:gd name="connsiteX8" fmla="*/ 5362263 w 5793334"/>
              <a:gd name="connsiteY8" fmla="*/ 3155961 h 341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93334" h="3417729">
                <a:moveTo>
                  <a:pt x="5453523" y="3417729"/>
                </a:moveTo>
                <a:lnTo>
                  <a:pt x="5793334" y="2979546"/>
                </a:lnTo>
                <a:lnTo>
                  <a:pt x="5788203" y="2877940"/>
                </a:lnTo>
                <a:cubicBezTo>
                  <a:pt x="5624039" y="1261444"/>
                  <a:pt x="4258857" y="0"/>
                  <a:pt x="2599049" y="0"/>
                </a:cubicBezTo>
                <a:cubicBezTo>
                  <a:pt x="1603165" y="0"/>
                  <a:pt x="713345" y="454120"/>
                  <a:pt x="125372" y="1166579"/>
                </a:cubicBezTo>
                <a:lnTo>
                  <a:pt x="0" y="1334237"/>
                </a:lnTo>
                <a:lnTo>
                  <a:pt x="120826" y="1264763"/>
                </a:lnTo>
                <a:cubicBezTo>
                  <a:pt x="649407" y="977621"/>
                  <a:pt x="1255147" y="814517"/>
                  <a:pt x="1898981" y="814517"/>
                </a:cubicBezTo>
                <a:cubicBezTo>
                  <a:pt x="3468328" y="814517"/>
                  <a:pt x="4811339" y="1783581"/>
                  <a:pt x="5362263" y="3155961"/>
                </a:cubicBezTo>
                <a:close/>
              </a:path>
            </a:pathLst>
          </a:custGeom>
          <a:solidFill>
            <a:srgbClr val="6C90B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4" name="任意多边形: 形状 3"/>
          <p:cNvSpPr/>
          <p:nvPr/>
        </p:nvSpPr>
        <p:spPr>
          <a:xfrm flipH="1" flipV="1">
            <a:off x="0" y="3583125"/>
            <a:ext cx="1726008" cy="3274875"/>
          </a:xfrm>
          <a:custGeom>
            <a:avLst/>
            <a:gdLst>
              <a:gd name="connsiteX0" fmla="*/ 1726008 w 1726008"/>
              <a:gd name="connsiteY0" fmla="*/ 3274875 h 3274875"/>
              <a:gd name="connsiteX1" fmla="*/ 1710879 w 1726008"/>
              <a:gd name="connsiteY1" fmla="*/ 3272566 h 3274875"/>
              <a:gd name="connsiteX2" fmla="*/ 0 w 1726008"/>
              <a:gd name="connsiteY2" fmla="*/ 1173389 h 3274875"/>
              <a:gd name="connsiteX3" fmla="*/ 258613 w 1726008"/>
              <a:gd name="connsiteY3" fmla="*/ 152046 h 3274875"/>
              <a:gd name="connsiteX4" fmla="*/ 350983 w 1726008"/>
              <a:gd name="connsiteY4" fmla="*/ 0 h 3274875"/>
              <a:gd name="connsiteX5" fmla="*/ 1726008 w 1726008"/>
              <a:gd name="connsiteY5" fmla="*/ 0 h 327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6008" h="3274875">
                <a:moveTo>
                  <a:pt x="1726008" y="3274875"/>
                </a:moveTo>
                <a:lnTo>
                  <a:pt x="1710879" y="3272566"/>
                </a:lnTo>
                <a:cubicBezTo>
                  <a:pt x="734483" y="3072766"/>
                  <a:pt x="0" y="2208851"/>
                  <a:pt x="0" y="1173389"/>
                </a:cubicBezTo>
                <a:cubicBezTo>
                  <a:pt x="0" y="803581"/>
                  <a:pt x="93684" y="455653"/>
                  <a:pt x="258613" y="152046"/>
                </a:cubicBezTo>
                <a:lnTo>
                  <a:pt x="350983" y="0"/>
                </a:lnTo>
                <a:lnTo>
                  <a:pt x="1726008" y="0"/>
                </a:lnTo>
                <a:close/>
              </a:path>
            </a:pathLst>
          </a:custGeom>
          <a:solidFill>
            <a:srgbClr val="6C90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5" name="任意多边形: 形状 4"/>
          <p:cNvSpPr/>
          <p:nvPr/>
        </p:nvSpPr>
        <p:spPr>
          <a:xfrm flipH="1">
            <a:off x="11226740" y="4345858"/>
            <a:ext cx="965260" cy="2512142"/>
          </a:xfrm>
          <a:custGeom>
            <a:avLst/>
            <a:gdLst>
              <a:gd name="connsiteX0" fmla="*/ 693342 w 1075291"/>
              <a:gd name="connsiteY0" fmla="*/ 2798505 h 2798505"/>
              <a:gd name="connsiteX1" fmla="*/ 0 w 1075291"/>
              <a:gd name="connsiteY1" fmla="*/ 2798505 h 2798505"/>
              <a:gd name="connsiteX2" fmla="*/ 0 w 1075291"/>
              <a:gd name="connsiteY2" fmla="*/ 0 h 2798505"/>
              <a:gd name="connsiteX3" fmla="*/ 108038 w 1075291"/>
              <a:gd name="connsiteY3" fmla="*/ 52044 h 2798505"/>
              <a:gd name="connsiteX4" fmla="*/ 1075291 w 1075291"/>
              <a:gd name="connsiteY4" fmla="*/ 1677202 h 2798505"/>
              <a:gd name="connsiteX5" fmla="*/ 807717 w 1075291"/>
              <a:gd name="connsiteY5" fmla="*/ 2635576 h 279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291" h="2798505">
                <a:moveTo>
                  <a:pt x="693342" y="2798505"/>
                </a:moveTo>
                <a:lnTo>
                  <a:pt x="0" y="2798505"/>
                </a:lnTo>
                <a:lnTo>
                  <a:pt x="0" y="0"/>
                </a:lnTo>
                <a:lnTo>
                  <a:pt x="108038" y="52044"/>
                </a:lnTo>
                <a:cubicBezTo>
                  <a:pt x="684177" y="365022"/>
                  <a:pt x="1075291" y="975437"/>
                  <a:pt x="1075291" y="1677202"/>
                </a:cubicBezTo>
                <a:cubicBezTo>
                  <a:pt x="1075291" y="2028085"/>
                  <a:pt x="977513" y="2356130"/>
                  <a:pt x="807717" y="2635576"/>
                </a:cubicBezTo>
                <a:close/>
              </a:path>
            </a:pathLst>
          </a:custGeom>
          <a:solidFill>
            <a:srgbClr val="6C90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nvGrpSpPr>
          <p:cNvPr id="19" name="组合 18"/>
          <p:cNvGrpSpPr/>
          <p:nvPr/>
        </p:nvGrpSpPr>
        <p:grpSpPr>
          <a:xfrm>
            <a:off x="5775035" y="1547436"/>
            <a:ext cx="5467734" cy="1371981"/>
            <a:chOff x="6159845" y="2687261"/>
            <a:chExt cx="5467734" cy="1371981"/>
          </a:xfrm>
        </p:grpSpPr>
        <p:sp>
          <p:nvSpPr>
            <p:cNvPr id="6" name="文本框 5"/>
            <p:cNvSpPr txBox="1"/>
            <p:nvPr/>
          </p:nvSpPr>
          <p:spPr>
            <a:xfrm>
              <a:off x="6251034" y="2687261"/>
              <a:ext cx="5376545" cy="132207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srgbClr val="6C90B0"/>
                  </a:solidFill>
                  <a:effectLst/>
                  <a:uLnTx/>
                  <a:uFillTx/>
                  <a:latin typeface="+mj-ea"/>
                  <a:ea typeface="+mj-ea"/>
                  <a:cs typeface="+mn-cs"/>
                </a:rPr>
                <a:t>三里桥街道安全生产</a:t>
              </a:r>
              <a:endParaRPr kumimoji="0" lang="zh-CN" altLang="en-US" sz="4000" b="0" i="0" u="none" strike="noStrike" kern="1200" cap="none" spc="0" normalizeH="0" baseline="0" noProof="0" dirty="0">
                <a:ln>
                  <a:noFill/>
                </a:ln>
                <a:solidFill>
                  <a:srgbClr val="6C90B0"/>
                </a:solidFill>
                <a:effectLst/>
                <a:uLnTx/>
                <a:uFillTx/>
                <a:latin typeface="+mj-ea"/>
                <a:ea typeface="+mj-ea"/>
                <a:cs typeface="+mn-cs"/>
              </a:endParaRPr>
            </a:p>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srgbClr val="6C90B0"/>
                  </a:solidFill>
                  <a:effectLst/>
                  <a:uLnTx/>
                  <a:uFillTx/>
                  <a:latin typeface="+mj-ea"/>
                  <a:ea typeface="+mj-ea"/>
                  <a:cs typeface="+mn-cs"/>
                </a:rPr>
                <a:t>冬春攻势行动工作方案</a:t>
              </a:r>
              <a:r>
                <a:rPr kumimoji="0" lang="zh-CN" altLang="en-US" sz="3600" b="0" i="0" u="none" strike="noStrike" kern="1200" cap="none" spc="0" normalizeH="0" baseline="0" noProof="0" dirty="0">
                  <a:ln>
                    <a:noFill/>
                  </a:ln>
                  <a:solidFill>
                    <a:srgbClr val="6C90B0"/>
                  </a:solidFill>
                  <a:effectLst/>
                  <a:uLnTx/>
                  <a:uFillTx/>
                  <a:latin typeface="+mj-ea"/>
                  <a:ea typeface="+mj-ea"/>
                  <a:cs typeface="+mn-cs"/>
                </a:rPr>
                <a:t>   </a:t>
              </a:r>
              <a:endParaRPr kumimoji="0" lang="zh-CN" altLang="en-US" sz="3600" b="0" i="0" u="none" strike="noStrike" kern="1200" cap="none" spc="0" normalizeH="0" baseline="0" noProof="0" dirty="0">
                <a:ln>
                  <a:noFill/>
                </a:ln>
                <a:solidFill>
                  <a:srgbClr val="6C90B0"/>
                </a:solidFill>
                <a:effectLst/>
                <a:uLnTx/>
                <a:uFillTx/>
                <a:latin typeface="+mj-ea"/>
                <a:ea typeface="+mj-ea"/>
                <a:cs typeface="+mn-cs"/>
              </a:endParaRPr>
            </a:p>
          </p:txBody>
        </p:sp>
        <p:cxnSp>
          <p:nvCxnSpPr>
            <p:cNvPr id="8" name="直接连接符 7"/>
            <p:cNvCxnSpPr/>
            <p:nvPr/>
          </p:nvCxnSpPr>
          <p:spPr>
            <a:xfrm>
              <a:off x="6159845" y="4049717"/>
              <a:ext cx="5436870" cy="9525"/>
            </a:xfrm>
            <a:prstGeom prst="line">
              <a:avLst/>
            </a:prstGeom>
            <a:ln w="28575">
              <a:solidFill>
                <a:srgbClr val="6C90B0"/>
              </a:soli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9717159" y="128833"/>
            <a:ext cx="35919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6C90B0"/>
                </a:solidFill>
                <a:effectLst/>
                <a:uLnTx/>
                <a:uFillTx/>
                <a:latin typeface="思源黑体 CN Regular" panose="020B0500000000000000" charset="-122"/>
                <a:ea typeface="思源黑体 CN Regular" panose="020B0500000000000000" charset="-122"/>
                <a:cs typeface="+mn-cs"/>
              </a:rPr>
              <a:t>YOUR LOGO</a:t>
            </a:r>
            <a:endParaRPr kumimoji="0" lang="zh-CN" altLang="en-US" sz="2800" b="1" i="0" u="none" strike="noStrike" kern="1200" cap="none" spc="0" normalizeH="0" baseline="0" noProof="0" dirty="0">
              <a:ln>
                <a:noFill/>
              </a:ln>
              <a:solidFill>
                <a:srgbClr val="6C90B0"/>
              </a:solidFill>
              <a:effectLst/>
              <a:uLnTx/>
              <a:uFillTx/>
              <a:latin typeface="思源黑体 CN Regular" panose="020B0500000000000000" charset="-122"/>
              <a:ea typeface="思源黑体 CN Regular" panose="020B0500000000000000" charset="-122"/>
              <a:cs typeface="+mn-cs"/>
            </a:endParaRPr>
          </a:p>
        </p:txBody>
      </p:sp>
      <p:sp>
        <p:nvSpPr>
          <p:cNvPr id="20" name="文本框 19"/>
          <p:cNvSpPr txBox="1"/>
          <p:nvPr/>
        </p:nvSpPr>
        <p:spPr>
          <a:xfrm>
            <a:off x="5915660" y="3286125"/>
            <a:ext cx="6096000" cy="398780"/>
          </a:xfrm>
          <a:prstGeom prst="rect">
            <a:avLst/>
          </a:prstGeom>
          <a:noFill/>
        </p:spPr>
        <p:txBody>
          <a:bodyPr wrap="square" rtlCol="0" anchor="t">
            <a:spAutoFit/>
          </a:bodyPr>
          <a:p>
            <a:r>
              <a:rPr lang="zh-CN" altLang="en-US" sz="2000" b="1" dirty="0">
                <a:solidFill>
                  <a:srgbClr val="787877"/>
                </a:solidFill>
                <a:latin typeface="汉仪旗黑-60简" panose="00020600040101010101" charset="-122"/>
                <a:ea typeface="汉仪旗黑-60简" panose="00020600040101010101" charset="-122"/>
                <a:cs typeface="汉仪旗黑-60简" panose="00020600040101010101" charset="-122"/>
                <a:sym typeface="+mn-ea"/>
              </a:rPr>
              <a:t>解读人：汪庆年（三里桥街道党工委委员、人武部长）</a:t>
            </a:r>
            <a:endParaRPr lang="zh-CN" altLang="en-US" sz="2000" b="1" dirty="0">
              <a:solidFill>
                <a:srgbClr val="787877"/>
              </a:solidFill>
              <a:latin typeface="汉仪旗黑-60简" panose="00020600040101010101" charset="-122"/>
              <a:ea typeface="汉仪旗黑-60简" panose="00020600040101010101" charset="-122"/>
              <a:cs typeface="汉仪旗黑-60简" panose="00020600040101010101" charset="-122"/>
              <a:sym typeface="+mn-ea"/>
            </a:endParaRPr>
          </a:p>
        </p:txBody>
      </p:sp>
      <p:sp>
        <p:nvSpPr>
          <p:cNvPr id="21" name="文本框 20"/>
          <p:cNvSpPr txBox="1"/>
          <p:nvPr/>
        </p:nvSpPr>
        <p:spPr>
          <a:xfrm>
            <a:off x="5899150" y="3777615"/>
            <a:ext cx="6096000" cy="398780"/>
          </a:xfrm>
          <a:prstGeom prst="rect">
            <a:avLst/>
          </a:prstGeom>
          <a:noFill/>
        </p:spPr>
        <p:txBody>
          <a:bodyPr wrap="square" rtlCol="0" anchor="t">
            <a:spAutoFit/>
          </a:bodyPr>
          <a:p>
            <a:pPr algn="l"/>
            <a:r>
              <a:rPr lang="zh-CN" altLang="en-US" sz="2000" b="1" dirty="0">
                <a:solidFill>
                  <a:srgbClr val="787877"/>
                </a:solidFill>
                <a:latin typeface="汉仪旗黑-60简" panose="00020600040101010101" charset="-122"/>
                <a:ea typeface="汉仪旗黑-60简" panose="00020600040101010101" charset="-122"/>
                <a:cs typeface="汉仪旗黑-60简" panose="00020600040101010101" charset="-122"/>
                <a:sym typeface="+mn-ea"/>
              </a:rPr>
              <a:t>联系方式：0564-3313008</a:t>
            </a:r>
            <a:endParaRPr lang="zh-CN" altLang="en-US" sz="2000" b="1" dirty="0">
              <a:solidFill>
                <a:srgbClr val="787877"/>
              </a:solidFill>
              <a:latin typeface="汉仪旗黑-60简" panose="00020600040101010101" charset="-122"/>
              <a:ea typeface="汉仪旗黑-60简" panose="00020600040101010101" charset="-122"/>
              <a:cs typeface="汉仪旗黑-60简" panose="00020600040101010101" charset="-122"/>
              <a:sym typeface="+mn-ea"/>
            </a:endParaRP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佳佳PPT"/>
          <p:cNvSpPr/>
          <p:nvPr/>
        </p:nvSpPr>
        <p:spPr>
          <a:xfrm>
            <a:off x="1" y="1540797"/>
            <a:ext cx="12192000" cy="5317204"/>
          </a:xfrm>
          <a:custGeom>
            <a:avLst/>
            <a:gdLst>
              <a:gd name="connsiteX0" fmla="*/ 8798364 w 8798364"/>
              <a:gd name="connsiteY0" fmla="*/ 0 h 6857975"/>
              <a:gd name="connsiteX1" fmla="*/ 8798364 w 8798364"/>
              <a:gd name="connsiteY1" fmla="*/ 6857975 h 6857975"/>
              <a:gd name="connsiteX2" fmla="*/ 0 w 8798364"/>
              <a:gd name="connsiteY2" fmla="*/ 6857975 h 6857975"/>
              <a:gd name="connsiteX3" fmla="*/ 275706 w 8798364"/>
              <a:gd name="connsiteY3" fmla="*/ 6818548 h 6857975"/>
              <a:gd name="connsiteX4" fmla="*/ 8783581 w 8798364"/>
              <a:gd name="connsiteY4" fmla="*/ 362264 h 6857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8364" h="6857975">
                <a:moveTo>
                  <a:pt x="8798364" y="0"/>
                </a:moveTo>
                <a:lnTo>
                  <a:pt x="8798364" y="6857975"/>
                </a:lnTo>
                <a:lnTo>
                  <a:pt x="0" y="6857975"/>
                </a:lnTo>
                <a:lnTo>
                  <a:pt x="275706" y="6818548"/>
                </a:lnTo>
                <a:cubicBezTo>
                  <a:pt x="4995293" y="6066153"/>
                  <a:pt x="8528347" y="3482128"/>
                  <a:pt x="8783581" y="36226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矩形 4"/>
          <p:cNvSpPr/>
          <p:nvPr/>
        </p:nvSpPr>
        <p:spPr>
          <a:xfrm>
            <a:off x="719455" y="1661795"/>
            <a:ext cx="4548505" cy="2794635"/>
          </a:xfrm>
          <a:prstGeom prst="rect">
            <a:avLst/>
          </a:prstGeom>
        </p:spPr>
        <p:txBody>
          <a:bodyPr wrap="square">
            <a:noAutofit/>
          </a:bodyPr>
          <a:lstStyle/>
          <a:p>
            <a:pPr marL="0" marR="0" lvl="0" indent="0" algn="just" defTabSz="914400" rtl="0" eaLnBrk="1" fontAlgn="auto" latinLnBrk="0" hangingPunct="1">
              <a:lnSpc>
                <a:spcPct val="16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E7E6E6">
                    <a:lumMod val="25000"/>
                  </a:srgbClr>
                </a:solidFill>
                <a:effectLst/>
                <a:uLnTx/>
                <a:uFillTx/>
                <a:latin typeface="思源黑体 CN Regular" panose="020B0500000000000000" charset="-122"/>
                <a:ea typeface="思源黑体 CN Regular" panose="020B0500000000000000" charset="-122"/>
                <a:cs typeface="+mn-cs"/>
              </a:rPr>
              <a:t>  </a:t>
            </a:r>
            <a:r>
              <a:rPr kumimoji="0" lang="zh-CN" altLang="en-US" sz="1600" b="0" i="0" u="none" strike="noStrike" kern="1200" cap="none" spc="0" normalizeH="0" baseline="0" noProof="0" dirty="0">
                <a:ln>
                  <a:noFill/>
                </a:ln>
                <a:solidFill>
                  <a:srgbClr val="E7E6E6">
                    <a:lumMod val="25000"/>
                  </a:srgbClr>
                </a:solidFill>
                <a:effectLst/>
                <a:uLnTx/>
                <a:uFillTx/>
                <a:latin typeface="思源黑体 CN Regular" panose="020B0500000000000000" charset="-122"/>
                <a:ea typeface="思源黑体 CN Regular" panose="020B0500000000000000" charset="-122"/>
                <a:cs typeface="+mn-cs"/>
              </a:rPr>
              <a:t>坚持“人民至上、生命至上”，统筹发展和安全，把“安全第一、预防为主”落到实处，切实提高风险隐患排查整改质量、切实提升发现问题和解决问题的强烈意愿和能力水平。</a:t>
            </a:r>
            <a:endParaRPr kumimoji="0" lang="zh-CN" altLang="en-US" sz="1600" b="0" i="0" u="none" strike="noStrike" kern="1200" cap="none" spc="0" normalizeH="0" baseline="0" noProof="0" dirty="0">
              <a:ln>
                <a:noFill/>
              </a:ln>
              <a:solidFill>
                <a:srgbClr val="E7E6E6">
                  <a:lumMod val="25000"/>
                </a:srgbClr>
              </a:solidFill>
              <a:effectLst/>
              <a:uLnTx/>
              <a:uFillTx/>
              <a:latin typeface="思源黑体 CN Regular" panose="020B0500000000000000" charset="-122"/>
              <a:ea typeface="思源黑体 CN Regular" panose="020B0500000000000000" charset="-122"/>
              <a:cs typeface="+mn-cs"/>
            </a:endParaRPr>
          </a:p>
        </p:txBody>
      </p:sp>
      <p:sp>
        <p:nvSpPr>
          <p:cNvPr id="6" name="文本框 5"/>
          <p:cNvSpPr txBox="1"/>
          <p:nvPr/>
        </p:nvSpPr>
        <p:spPr>
          <a:xfrm>
            <a:off x="719630" y="780854"/>
            <a:ext cx="3073186" cy="706755"/>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zh-CN" altLang="en-US" sz="4000" b="0" i="0" kern="1200" cap="none" spc="0" normalizeH="0" baseline="0" noProof="0" dirty="0">
                <a:solidFill>
                  <a:schemeClr val="accent1"/>
                </a:solidFill>
                <a:latin typeface="思源宋体 CN Heavy" panose="02020900000000000000" charset="-122"/>
                <a:ea typeface="思源宋体 CN Heavy" panose="02020900000000000000" charset="-122"/>
                <a:cs typeface="+mn-cs"/>
              </a:rPr>
              <a:t>工作目标</a:t>
            </a:r>
            <a:endParaRPr kumimoji="0" lang="zh-CN" altLang="en-US" sz="4000" b="0" i="0" kern="1200" cap="none" spc="0" normalizeH="0" baseline="0" noProof="0" dirty="0">
              <a:solidFill>
                <a:schemeClr val="accent1"/>
              </a:solidFill>
              <a:latin typeface="思源宋体 CN Heavy" panose="02020900000000000000" charset="-122"/>
              <a:ea typeface="思源宋体 CN Heavy" panose="02020900000000000000" charset="-122"/>
              <a:cs typeface="+mn-cs"/>
            </a:endParaRPr>
          </a:p>
        </p:txBody>
      </p:sp>
      <p:sp>
        <p:nvSpPr>
          <p:cNvPr id="7" name="矩形 6"/>
          <p:cNvSpPr/>
          <p:nvPr/>
        </p:nvSpPr>
        <p:spPr>
          <a:xfrm>
            <a:off x="808270" y="1495152"/>
            <a:ext cx="946663" cy="48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cs"/>
            </a:endParaRPr>
          </a:p>
        </p:txBody>
      </p:sp>
      <p:cxnSp>
        <p:nvCxnSpPr>
          <p:cNvPr id="10" name="直接连接符 9"/>
          <p:cNvCxnSpPr/>
          <p:nvPr/>
        </p:nvCxnSpPr>
        <p:spPr>
          <a:xfrm>
            <a:off x="808342" y="4382496"/>
            <a:ext cx="456659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1"/>
            </p:custDataLst>
          </p:nvPr>
        </p:nvSpPr>
        <p:spPr>
          <a:xfrm>
            <a:off x="808530" y="3591999"/>
            <a:ext cx="3073186" cy="706755"/>
          </a:xfrm>
          <a:prstGeom prst="rect">
            <a:avLst/>
          </a:prstGeom>
          <a:noFill/>
        </p:spPr>
        <p:txBody>
          <a:bodyPr wrap="square" rtlCol="0">
            <a:spAutoFit/>
          </a:bodyPr>
          <a:p>
            <a:pPr marR="0" indent="0" defTabSz="914400" fontAlgn="auto">
              <a:lnSpc>
                <a:spcPct val="100000"/>
              </a:lnSpc>
              <a:spcBef>
                <a:spcPts val="0"/>
              </a:spcBef>
              <a:spcAft>
                <a:spcPts val="0"/>
              </a:spcAft>
              <a:buClrTx/>
              <a:buSzTx/>
              <a:buFontTx/>
              <a:buNone/>
              <a:defRPr/>
            </a:pPr>
            <a:r>
              <a:rPr kumimoji="0" lang="zh-CN" altLang="en-US" sz="4000" b="0" i="0" kern="1200" cap="none" spc="0" normalizeH="0" baseline="0" noProof="0" dirty="0">
                <a:solidFill>
                  <a:schemeClr val="accent1"/>
                </a:solidFill>
                <a:latin typeface="思源宋体 CN Heavy" panose="02020900000000000000" charset="-122"/>
                <a:ea typeface="思源宋体 CN Heavy" panose="02020900000000000000" charset="-122"/>
                <a:cs typeface="+mn-cs"/>
              </a:rPr>
              <a:t>工作时间</a:t>
            </a:r>
            <a:endParaRPr kumimoji="0" lang="zh-CN" altLang="en-US" sz="4000" b="0" i="0" kern="1200" cap="none" spc="0" normalizeH="0" baseline="0" noProof="0" dirty="0">
              <a:solidFill>
                <a:schemeClr val="accent1"/>
              </a:solidFill>
              <a:latin typeface="思源宋体 CN Heavy" panose="02020900000000000000" charset="-122"/>
              <a:ea typeface="思源宋体 CN Heavy" panose="02020900000000000000" charset="-122"/>
              <a:cs typeface="+mn-cs"/>
            </a:endParaRPr>
          </a:p>
        </p:txBody>
      </p:sp>
      <p:sp>
        <p:nvSpPr>
          <p:cNvPr id="4" name="矩形 3"/>
          <p:cNvSpPr/>
          <p:nvPr>
            <p:custDataLst>
              <p:tags r:id="rId2"/>
            </p:custDataLst>
          </p:nvPr>
        </p:nvSpPr>
        <p:spPr>
          <a:xfrm>
            <a:off x="808270" y="4334237"/>
            <a:ext cx="946663" cy="48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cs"/>
            </a:endParaRPr>
          </a:p>
        </p:txBody>
      </p:sp>
      <p:cxnSp>
        <p:nvCxnSpPr>
          <p:cNvPr id="29" name="直接连接符 28"/>
          <p:cNvCxnSpPr/>
          <p:nvPr>
            <p:custDataLst>
              <p:tags r:id="rId3"/>
            </p:custDataLst>
          </p:nvPr>
        </p:nvCxnSpPr>
        <p:spPr>
          <a:xfrm>
            <a:off x="808342" y="1551031"/>
            <a:ext cx="4566590" cy="0"/>
          </a:xfrm>
          <a:prstGeom prst="line">
            <a:avLst/>
          </a:prstGeom>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488315" y="4630420"/>
            <a:ext cx="5080000" cy="337185"/>
          </a:xfrm>
          <a:prstGeom prst="rect">
            <a:avLst/>
          </a:prstGeom>
          <a:noFill/>
          <a:ln w="9525">
            <a:noFill/>
          </a:ln>
        </p:spPr>
        <p:txBody>
          <a:bodyPr>
            <a:spAutoFit/>
          </a:bodyPr>
          <a:p>
            <a:pPr indent="396240" algn="l"/>
            <a:r>
              <a:rPr lang="zh-CN" altLang="en-US" sz="1600" b="0" noProof="0" dirty="0">
                <a:ln>
                  <a:noFill/>
                </a:ln>
                <a:solidFill>
                  <a:srgbClr val="E7E6E6">
                    <a:lumMod val="25000"/>
                  </a:srgbClr>
                </a:solidFill>
                <a:effectLst/>
                <a:uLnTx/>
                <a:uFillTx/>
                <a:latin typeface="思源黑体 CN Regular" panose="020B0500000000000000" charset="-122"/>
                <a:ea typeface="思源黑体 CN Regular" panose="020B0500000000000000" charset="-122"/>
              </a:rPr>
              <a:t>即日起至2024年3月底。</a:t>
            </a:r>
            <a:endParaRPr lang="zh-CN" altLang="en-US" sz="1600" b="0" noProof="0" dirty="0">
              <a:ln>
                <a:noFill/>
              </a:ln>
              <a:solidFill>
                <a:srgbClr val="E7E6E6">
                  <a:lumMod val="25000"/>
                </a:srgbClr>
              </a:solidFill>
              <a:effectLst/>
              <a:uLnTx/>
              <a:uFillTx/>
              <a:latin typeface="思源黑体 CN Regular" panose="020B0500000000000000" charset="-122"/>
              <a:ea typeface="思源黑体 CN Regular" panose="020B0500000000000000" charset="-122"/>
            </a:endParaRP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rcRect t="50000" r="2668" b="4188"/>
          <a:stretch>
            <a:fillRect/>
          </a:stretch>
        </p:blipFill>
        <p:spPr>
          <a:xfrm>
            <a:off x="4242701" y="841140"/>
            <a:ext cx="7962849" cy="2498622"/>
          </a:xfrm>
          <a:custGeom>
            <a:avLst/>
            <a:gdLst>
              <a:gd name="connsiteX0" fmla="*/ 0 w 7962849"/>
              <a:gd name="connsiteY0" fmla="*/ 0 h 2498622"/>
              <a:gd name="connsiteX1" fmla="*/ 7962849 w 7962849"/>
              <a:gd name="connsiteY1" fmla="*/ 0 h 2498622"/>
              <a:gd name="connsiteX2" fmla="*/ 7962849 w 7962849"/>
              <a:gd name="connsiteY2" fmla="*/ 2498622 h 2498622"/>
              <a:gd name="connsiteX3" fmla="*/ 0 w 7962849"/>
              <a:gd name="connsiteY3" fmla="*/ 2498622 h 2498622"/>
            </a:gdLst>
            <a:ahLst/>
            <a:cxnLst>
              <a:cxn ang="0">
                <a:pos x="connsiteX0" y="connsiteY0"/>
              </a:cxn>
              <a:cxn ang="0">
                <a:pos x="connsiteX1" y="connsiteY1"/>
              </a:cxn>
              <a:cxn ang="0">
                <a:pos x="connsiteX2" y="connsiteY2"/>
              </a:cxn>
              <a:cxn ang="0">
                <a:pos x="connsiteX3" y="connsiteY3"/>
              </a:cxn>
            </a:cxnLst>
            <a:rect l="l" t="t" r="r" b="b"/>
            <a:pathLst>
              <a:path w="7962849" h="2498622">
                <a:moveTo>
                  <a:pt x="0" y="0"/>
                </a:moveTo>
                <a:lnTo>
                  <a:pt x="7962849" y="0"/>
                </a:lnTo>
                <a:lnTo>
                  <a:pt x="7962849" y="2498622"/>
                </a:lnTo>
                <a:lnTo>
                  <a:pt x="0" y="2498622"/>
                </a:lnTo>
                <a:close/>
              </a:path>
            </a:pathLst>
          </a:custGeom>
        </p:spPr>
      </p:pic>
      <p:sp>
        <p:nvSpPr>
          <p:cNvPr id="5" name="矩形 4"/>
          <p:cNvSpPr/>
          <p:nvPr/>
        </p:nvSpPr>
        <p:spPr>
          <a:xfrm>
            <a:off x="1" y="841140"/>
            <a:ext cx="4600298" cy="2498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cs"/>
              </a:rPr>
              <a:t>安全生产冬春攻势按照“四查”的方式开展以重点领域治理和防范为内容，具体如下：</a:t>
            </a: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cs"/>
            </a:endParaRPr>
          </a:p>
        </p:txBody>
      </p:sp>
      <p:sp>
        <p:nvSpPr>
          <p:cNvPr id="8" name="文本框 7"/>
          <p:cNvSpPr txBox="1"/>
          <p:nvPr/>
        </p:nvSpPr>
        <p:spPr>
          <a:xfrm>
            <a:off x="182245" y="996315"/>
            <a:ext cx="3830320" cy="10147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4000" i="0" u="none" strike="noStrike" cap="none" spc="0" normalizeH="0" baseline="0" noProof="0" dirty="0">
                <a:solidFill>
                  <a:schemeClr val="bg1"/>
                </a:solidFill>
                <a:latin typeface="思源宋体 CN Heavy" panose="02020900000000000000" charset="-122"/>
                <a:ea typeface="思源宋体 CN Heavy" panose="02020900000000000000" charset="-122"/>
              </a:rPr>
              <a:t>工作内容</a:t>
            </a:r>
            <a:endParaRPr kumimoji="0" lang="zh-CN" altLang="en-US" sz="4000" i="0" u="none" strike="noStrike" cap="none" spc="0" normalizeH="0" baseline="0" noProof="0" dirty="0">
              <a:solidFill>
                <a:schemeClr val="bg1"/>
              </a:solidFill>
              <a:latin typeface="思源宋体 CN Heavy" panose="02020900000000000000" charset="-122"/>
              <a:ea typeface="思源宋体 CN Heavy" panose="02020900000000000000" charset="-122"/>
            </a:endParaRPr>
          </a:p>
        </p:txBody>
      </p:sp>
      <p:grpSp>
        <p:nvGrpSpPr>
          <p:cNvPr id="10" name="组合 9"/>
          <p:cNvGrpSpPr/>
          <p:nvPr/>
        </p:nvGrpSpPr>
        <p:grpSpPr>
          <a:xfrm>
            <a:off x="423943" y="3921289"/>
            <a:ext cx="3277235" cy="2789555"/>
            <a:chOff x="695325" y="4411676"/>
            <a:chExt cx="3277235" cy="2789555"/>
          </a:xfrm>
        </p:grpSpPr>
        <p:sp>
          <p:nvSpPr>
            <p:cNvPr id="12" name="文本框 11"/>
            <p:cNvSpPr txBox="1"/>
            <p:nvPr/>
          </p:nvSpPr>
          <p:spPr>
            <a:xfrm>
              <a:off x="893379" y="4411676"/>
              <a:ext cx="2648607"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1"/>
                  </a:solidFill>
                  <a:effectLst/>
                  <a:uLnTx/>
                  <a:uFillTx/>
                  <a:latin typeface="思源宋体 CN Heavy" panose="02020900000000000000" charset="-122"/>
                  <a:ea typeface="思源宋体 CN Heavy" panose="02020900000000000000" charset="-122"/>
                  <a:cs typeface="+mn-cs"/>
                </a:rPr>
                <a:t>1.</a:t>
              </a:r>
              <a:r>
                <a:rPr kumimoji="0" lang="zh-CN" altLang="en-US" sz="2400" b="0" i="0" u="none" strike="noStrike" kern="1200" cap="none" spc="0" normalizeH="0" baseline="0" noProof="0" dirty="0">
                  <a:ln>
                    <a:noFill/>
                  </a:ln>
                  <a:solidFill>
                    <a:schemeClr val="accent1"/>
                  </a:solidFill>
                  <a:effectLst/>
                  <a:uLnTx/>
                  <a:uFillTx/>
                  <a:latin typeface="思源宋体 CN Heavy" panose="02020900000000000000" charset="-122"/>
                  <a:ea typeface="思源宋体 CN Heavy" panose="02020900000000000000" charset="-122"/>
                  <a:cs typeface="+mn-cs"/>
                </a:rPr>
                <a:t>企业全面自查</a:t>
              </a:r>
              <a:endParaRPr kumimoji="0" lang="zh-CN" altLang="en-US" sz="2400" b="0" i="0" u="none" strike="noStrike" kern="1200" cap="none" spc="0" normalizeH="0" baseline="0" noProof="0" dirty="0">
                <a:ln>
                  <a:noFill/>
                </a:ln>
                <a:solidFill>
                  <a:schemeClr val="accent1"/>
                </a:solidFill>
                <a:effectLst/>
                <a:uLnTx/>
                <a:uFillTx/>
                <a:latin typeface="思源宋体 CN Heavy" panose="02020900000000000000" charset="-122"/>
                <a:ea typeface="思源宋体 CN Heavy" panose="02020900000000000000" charset="-122"/>
                <a:cs typeface="+mn-cs"/>
              </a:endParaRPr>
            </a:p>
          </p:txBody>
        </p:sp>
        <p:sp>
          <p:nvSpPr>
            <p:cNvPr id="13" name="文本框 12"/>
            <p:cNvSpPr txBox="1"/>
            <p:nvPr/>
          </p:nvSpPr>
          <p:spPr>
            <a:xfrm>
              <a:off x="695325" y="4873321"/>
              <a:ext cx="3277235" cy="2327910"/>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    </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各社区要及时督促企业及重点经营户认真对照方案中的总体任务清单，全面开展专项自查，并做好自查记录（记录必须含检查时间、人员、结果、处置措施等内容），在公示栏或者显著位置将自查记录和结果向员工进行公示，并抄报一份至社区和街道执法中队。（即日至12月20日前结束）。</a:t>
              </a:r>
              <a:endParaRPr kumimoji="0" lang="zh-CN" altLang="en-US" sz="14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14" name="矩形 13"/>
            <p:cNvSpPr/>
            <p:nvPr/>
          </p:nvSpPr>
          <p:spPr>
            <a:xfrm>
              <a:off x="3926369" y="4508500"/>
              <a:ext cx="45719" cy="1072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cs"/>
              </a:endParaRPr>
            </a:p>
          </p:txBody>
        </p:sp>
      </p:grpSp>
      <p:grpSp>
        <p:nvGrpSpPr>
          <p:cNvPr id="15" name="组合 14"/>
          <p:cNvGrpSpPr/>
          <p:nvPr/>
        </p:nvGrpSpPr>
        <p:grpSpPr>
          <a:xfrm>
            <a:off x="4242336" y="3932719"/>
            <a:ext cx="3276763" cy="2528570"/>
            <a:chOff x="695325" y="4325951"/>
            <a:chExt cx="3276763" cy="2528570"/>
          </a:xfrm>
        </p:grpSpPr>
        <p:sp>
          <p:nvSpPr>
            <p:cNvPr id="17" name="文本框 16"/>
            <p:cNvSpPr txBox="1"/>
            <p:nvPr/>
          </p:nvSpPr>
          <p:spPr>
            <a:xfrm>
              <a:off x="893379" y="4325951"/>
              <a:ext cx="2648607"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accent1"/>
                  </a:solidFill>
                  <a:effectLst/>
                  <a:uLnTx/>
                  <a:uFillTx/>
                  <a:latin typeface="思源宋体 CN Heavy" panose="02020900000000000000" charset="-122"/>
                  <a:ea typeface="思源宋体 CN Heavy" panose="02020900000000000000" charset="-122"/>
                  <a:cs typeface="+mn-cs"/>
                </a:rPr>
                <a:t>2．监管层面排查</a:t>
              </a:r>
              <a:endParaRPr kumimoji="0" lang="zh-CN" altLang="en-US" sz="2400" b="0" i="0" u="none" strike="noStrike" kern="1200" cap="none" spc="0" normalizeH="0" baseline="0" noProof="0" dirty="0">
                <a:ln>
                  <a:noFill/>
                </a:ln>
                <a:solidFill>
                  <a:schemeClr val="accent1"/>
                </a:solidFill>
                <a:effectLst/>
                <a:uLnTx/>
                <a:uFillTx/>
                <a:latin typeface="思源宋体 CN Heavy" panose="02020900000000000000" charset="-122"/>
                <a:ea typeface="思源宋体 CN Heavy" panose="02020900000000000000" charset="-122"/>
                <a:cs typeface="+mn-cs"/>
              </a:endParaRPr>
            </a:p>
          </p:txBody>
        </p:sp>
        <p:sp>
          <p:nvSpPr>
            <p:cNvPr id="18" name="文本框 17"/>
            <p:cNvSpPr txBox="1"/>
            <p:nvPr/>
          </p:nvSpPr>
          <p:spPr>
            <a:xfrm>
              <a:off x="695325" y="4806646"/>
              <a:ext cx="3047365" cy="2047875"/>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    </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街道对辖区重点企业开展一轮全覆盖的检查，督促和指导企业及时有力地整改隐患。对未开展自查导致排查过程中发现存在严重违法和重大事故隐患的企业，将采取立案查处的方式倒逼企业落实主体责任。（即日起至2024年2月10日前结束）。</a:t>
              </a:r>
              <a:endParaRPr kumimoji="0" lang="zh-CN" altLang="en-US" sz="14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19" name="矩形 18"/>
            <p:cNvSpPr/>
            <p:nvPr/>
          </p:nvSpPr>
          <p:spPr>
            <a:xfrm>
              <a:off x="3926369" y="4508500"/>
              <a:ext cx="45719" cy="1072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cs"/>
              </a:endParaRPr>
            </a:p>
          </p:txBody>
        </p:sp>
      </p:grpSp>
      <p:grpSp>
        <p:nvGrpSpPr>
          <p:cNvPr id="20" name="组合 19"/>
          <p:cNvGrpSpPr/>
          <p:nvPr/>
        </p:nvGrpSpPr>
        <p:grpSpPr>
          <a:xfrm>
            <a:off x="8258849" y="3904144"/>
            <a:ext cx="3076575" cy="2557145"/>
            <a:chOff x="695325" y="4297376"/>
            <a:chExt cx="3076575" cy="2557145"/>
          </a:xfrm>
        </p:grpSpPr>
        <p:sp>
          <p:nvSpPr>
            <p:cNvPr id="22" name="文本框 21"/>
            <p:cNvSpPr txBox="1"/>
            <p:nvPr/>
          </p:nvSpPr>
          <p:spPr>
            <a:xfrm>
              <a:off x="864804" y="4297376"/>
              <a:ext cx="2648607"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accent1"/>
                  </a:solidFill>
                  <a:effectLst/>
                  <a:uLnTx/>
                  <a:uFillTx/>
                  <a:latin typeface="思源宋体 CN Heavy" panose="02020900000000000000" charset="-122"/>
                  <a:ea typeface="思源宋体 CN Heavy" panose="02020900000000000000" charset="-122"/>
                  <a:cs typeface="+mn-cs"/>
                </a:rPr>
                <a:t>3．效能跟踪督查</a:t>
              </a:r>
              <a:endParaRPr kumimoji="0" lang="zh-CN" altLang="en-US" sz="2400" b="0" i="0" u="none" strike="noStrike" kern="1200" cap="none" spc="0" normalizeH="0" baseline="0" noProof="0" dirty="0">
                <a:ln>
                  <a:noFill/>
                </a:ln>
                <a:solidFill>
                  <a:schemeClr val="accent1"/>
                </a:solidFill>
                <a:effectLst/>
                <a:uLnTx/>
                <a:uFillTx/>
                <a:latin typeface="思源宋体 CN Heavy" panose="02020900000000000000" charset="-122"/>
                <a:ea typeface="思源宋体 CN Heavy" panose="02020900000000000000" charset="-122"/>
                <a:cs typeface="+mn-cs"/>
              </a:endParaRPr>
            </a:p>
          </p:txBody>
        </p:sp>
        <p:sp>
          <p:nvSpPr>
            <p:cNvPr id="23" name="文本框 22"/>
            <p:cNvSpPr txBox="1"/>
            <p:nvPr/>
          </p:nvSpPr>
          <p:spPr>
            <a:xfrm>
              <a:off x="695325" y="4806646"/>
              <a:ext cx="3076575" cy="2047875"/>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  </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街道安委办主要对照各社区制定的工作方案内容，督查属地和重点企业专项行动开展落实情况，督查中发现重大事故隐患或存在严重违法行为，且未及时上报采取有效措施或及时改正的，将进行责任追究。（12月20日至2024年3月31日结束）。</a:t>
              </a:r>
              <a:endParaRPr kumimoji="0" lang="zh-CN" altLang="en-US" sz="14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gr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617460" y="710565"/>
            <a:ext cx="3347720" cy="1174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cs"/>
            </a:endParaRPr>
          </a:p>
        </p:txBody>
      </p:sp>
      <p:sp>
        <p:nvSpPr>
          <p:cNvPr id="2" name="矩形 1"/>
          <p:cNvSpPr/>
          <p:nvPr/>
        </p:nvSpPr>
        <p:spPr>
          <a:xfrm>
            <a:off x="734060" y="751205"/>
            <a:ext cx="3181985" cy="117475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cs"/>
            </a:endParaRPr>
          </a:p>
        </p:txBody>
      </p:sp>
      <p:sp>
        <p:nvSpPr>
          <p:cNvPr id="3" name="矩形 2"/>
          <p:cNvSpPr/>
          <p:nvPr/>
        </p:nvSpPr>
        <p:spPr>
          <a:xfrm>
            <a:off x="3924935" y="1925955"/>
            <a:ext cx="3693160" cy="1174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cs"/>
            </a:endParaRPr>
          </a:p>
        </p:txBody>
      </p:sp>
      <p:grpSp>
        <p:nvGrpSpPr>
          <p:cNvPr id="9" name="组合 8"/>
          <p:cNvGrpSpPr/>
          <p:nvPr/>
        </p:nvGrpSpPr>
        <p:grpSpPr>
          <a:xfrm>
            <a:off x="733802" y="1024694"/>
            <a:ext cx="3169285" cy="4551045"/>
            <a:chOff x="1027600" y="4012257"/>
            <a:chExt cx="3169285" cy="4551045"/>
          </a:xfrm>
        </p:grpSpPr>
        <p:sp>
          <p:nvSpPr>
            <p:cNvPr id="10" name="佳佳PPT"/>
            <p:cNvSpPr txBox="1"/>
            <p:nvPr/>
          </p:nvSpPr>
          <p:spPr>
            <a:xfrm>
              <a:off x="1090465" y="4012257"/>
              <a:ext cx="3106420"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1．提高政治站位，</a:t>
              </a:r>
              <a:endPar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 </a:t>
              </a:r>
              <a:r>
                <a:rPr kumimoji="0" lang="en-US"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     </a:t>
              </a:r>
              <a:r>
                <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迅速组织开展行动</a:t>
              </a:r>
              <a:r>
                <a:rPr kumimoji="0" sz="20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a:t>
              </a:r>
              <a:endParaRPr kumimoji="0" sz="20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endParaRPr>
            </a:p>
          </p:txBody>
        </p:sp>
        <p:sp>
          <p:nvSpPr>
            <p:cNvPr id="11" name="文本框 10"/>
            <p:cNvSpPr txBox="1"/>
            <p:nvPr/>
          </p:nvSpPr>
          <p:spPr>
            <a:xfrm>
              <a:off x="1027600" y="4952692"/>
              <a:ext cx="3108325" cy="3610610"/>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E7E6E6">
                      <a:lumMod val="25000"/>
                    </a:srgbClr>
                  </a:solidFill>
                  <a:effectLst/>
                  <a:uLnTx/>
                  <a:uFillTx/>
                  <a:latin typeface="思源黑体 CN Regular" panose="020B0500000000000000" charset="-122"/>
                  <a:ea typeface="思源黑体 CN Regular" panose="020B0500000000000000" charset="-122"/>
                  <a:cs typeface="+mn-cs"/>
                </a:rPr>
                <a:t>要高度重视冬春期间安全生产和消防工作，确保专项行动工作取得效果，确保全街岁末年初安全生产形势稳定。严格落实“党政同责，一岗双责”制度，主要领导要亲自部署安排，将分管领导、社区书记带队检查及职能部门负责人带队检查作为安全生产工作制度。确保专项行动工作取得效果，确保全街岁末年初安全生产形势稳定。</a:t>
              </a:r>
              <a:endParaRPr kumimoji="0" lang="zh-CN" altLang="en-US" sz="1600" b="0" i="0" u="none" strike="noStrike" kern="1200" cap="none" spc="0" normalizeH="0" baseline="0" noProof="0" dirty="0">
                <a:ln>
                  <a:noFill/>
                </a:ln>
                <a:solidFill>
                  <a:srgbClr val="E7E6E6">
                    <a:lumMod val="25000"/>
                  </a:srgbClr>
                </a:solidFill>
                <a:effectLst/>
                <a:uLnTx/>
                <a:uFillTx/>
                <a:latin typeface="思源黑体 CN Regular" panose="020B0500000000000000" charset="-122"/>
                <a:ea typeface="思源黑体 CN Regular" panose="020B0500000000000000" charset="-122"/>
                <a:cs typeface="+mn-cs"/>
              </a:endParaRPr>
            </a:p>
          </p:txBody>
        </p:sp>
      </p:grpSp>
      <p:grpSp>
        <p:nvGrpSpPr>
          <p:cNvPr id="12" name="组合 11"/>
          <p:cNvGrpSpPr/>
          <p:nvPr/>
        </p:nvGrpSpPr>
        <p:grpSpPr>
          <a:xfrm>
            <a:off x="4033531" y="2188956"/>
            <a:ext cx="3378200" cy="3729355"/>
            <a:chOff x="1090055" y="4422467"/>
            <a:chExt cx="3378200" cy="3729355"/>
          </a:xfrm>
        </p:grpSpPr>
        <p:sp>
          <p:nvSpPr>
            <p:cNvPr id="13" name="佳佳PPT"/>
            <p:cNvSpPr txBox="1"/>
            <p:nvPr/>
          </p:nvSpPr>
          <p:spPr>
            <a:xfrm>
              <a:off x="1090055" y="4422467"/>
              <a:ext cx="3258185"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2．保持高压态势</a:t>
              </a:r>
              <a:r>
                <a:rPr kumimoji="0" lang="en-US"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 </a:t>
              </a:r>
              <a:r>
                <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a:t>
              </a:r>
              <a:endPar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 </a:t>
              </a:r>
              <a:r>
                <a:rPr kumimoji="0" lang="en-US"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     </a:t>
              </a:r>
              <a:r>
                <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严厉打击违法行为。</a:t>
              </a:r>
              <a:endPar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endParaRPr>
            </a:p>
          </p:txBody>
        </p:sp>
        <p:sp>
          <p:nvSpPr>
            <p:cNvPr id="14" name="文本框 13"/>
            <p:cNvSpPr txBox="1"/>
            <p:nvPr/>
          </p:nvSpPr>
          <p:spPr>
            <a:xfrm>
              <a:off x="1204990" y="5500697"/>
              <a:ext cx="3263265" cy="2651125"/>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E7E6E6">
                      <a:lumMod val="25000"/>
                    </a:srgbClr>
                  </a:solidFill>
                  <a:effectLst/>
                  <a:uLnTx/>
                  <a:uFillTx/>
                  <a:latin typeface="思源黑体 CN Regular" panose="020B0500000000000000" charset="-122"/>
                  <a:ea typeface="思源黑体 CN Regular" panose="020B0500000000000000" charset="-122"/>
                  <a:cs typeface="+mn-cs"/>
                </a:rPr>
                <a:t>各社区、安委会成员单位要进一步加大执法检查力度，采取突击检查、明查暗访、随机抽查、联合执法等多种方式，严厉打击各类违法违规行为。对因责任不落实、措施不得力、监管不到位甚至失职渎职而发生生产安全事故的，要依法严肃追究相关人员的责任。</a:t>
              </a:r>
              <a:endParaRPr kumimoji="0" lang="zh-CN" altLang="en-US" sz="1600" b="0" i="0" u="none" strike="noStrike" kern="1200" cap="none" spc="0" normalizeH="0" baseline="0" noProof="0" dirty="0">
                <a:ln>
                  <a:noFill/>
                </a:ln>
                <a:solidFill>
                  <a:srgbClr val="E7E6E6">
                    <a:lumMod val="25000"/>
                  </a:srgbClr>
                </a:solidFill>
                <a:effectLst/>
                <a:uLnTx/>
                <a:uFillTx/>
                <a:latin typeface="思源黑体 CN Regular" panose="020B0500000000000000" charset="-122"/>
                <a:ea typeface="思源黑体 CN Regular" panose="020B0500000000000000" charset="-122"/>
                <a:cs typeface="+mn-cs"/>
              </a:endParaRPr>
            </a:p>
          </p:txBody>
        </p:sp>
      </p:grpSp>
      <p:grpSp>
        <p:nvGrpSpPr>
          <p:cNvPr id="15" name="组合 14"/>
          <p:cNvGrpSpPr/>
          <p:nvPr/>
        </p:nvGrpSpPr>
        <p:grpSpPr>
          <a:xfrm>
            <a:off x="7618375" y="950295"/>
            <a:ext cx="3354070" cy="4585970"/>
            <a:chOff x="887080" y="3957647"/>
            <a:chExt cx="3354070" cy="4585970"/>
          </a:xfrm>
        </p:grpSpPr>
        <p:sp>
          <p:nvSpPr>
            <p:cNvPr id="16" name="佳佳PPT"/>
            <p:cNvSpPr txBox="1"/>
            <p:nvPr/>
          </p:nvSpPr>
          <p:spPr>
            <a:xfrm>
              <a:off x="887080" y="3957647"/>
              <a:ext cx="3181350"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3．严格值班值守</a:t>
              </a:r>
              <a:r>
                <a:rPr kumimoji="0" lang="en-US"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 </a:t>
              </a:r>
              <a:r>
                <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a:t>
              </a:r>
              <a:endPar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      </a:t>
              </a:r>
              <a:r>
                <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rPr>
                <a:t>做好应急处置工作。</a:t>
              </a:r>
              <a:endParaRPr kumimoji="0" sz="2400" b="0" i="0" u="none" strike="noStrike" kern="1200" cap="none" spc="0" normalizeH="0" baseline="0" noProof="0" dirty="0">
                <a:ln>
                  <a:noFill/>
                </a:ln>
                <a:solidFill>
                  <a:prstClr val="white"/>
                </a:solidFill>
                <a:effectLst/>
                <a:uLnTx/>
                <a:uFillTx/>
                <a:latin typeface="思源宋体 CN Heavy" panose="02020900000000000000" charset="-122"/>
                <a:ea typeface="思源宋体 CN Heavy" panose="02020900000000000000" charset="-122"/>
                <a:cs typeface="+mn-cs"/>
              </a:endParaRPr>
            </a:p>
          </p:txBody>
        </p:sp>
        <p:sp>
          <p:nvSpPr>
            <p:cNvPr id="17" name="文本框 16"/>
            <p:cNvSpPr txBox="1"/>
            <p:nvPr/>
          </p:nvSpPr>
          <p:spPr>
            <a:xfrm>
              <a:off x="934070" y="4933007"/>
              <a:ext cx="3307080" cy="3610610"/>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E7E6E6">
                      <a:lumMod val="25000"/>
                    </a:srgbClr>
                  </a:solidFill>
                  <a:effectLst/>
                  <a:uLnTx/>
                  <a:uFillTx/>
                  <a:latin typeface="思源黑体 CN Regular" panose="020B0500000000000000" charset="-122"/>
                  <a:ea typeface="思源黑体 CN Regular" panose="020B0500000000000000" charset="-122"/>
                  <a:cs typeface="+mn-cs"/>
                </a:rPr>
                <a:t>在专项行动期间，各社区、安委会成员单位要严格落实安全生产和消防责任制，建立健全预测、预报、预警、监测机制，严格执行领导干部带班制度，24小时值班制度和事故报告制度。一旦发生生产安全事故或紧急情况，要果断采取措施，立即启动应急预案，及时上报信息，第一时间有力有序开展应急处置，及时控制险情，把事故损失减小到最低限度。</a:t>
              </a:r>
              <a:endParaRPr kumimoji="0" lang="zh-CN" altLang="en-US" sz="1600" b="0" i="0" u="none" strike="noStrike" kern="1200" cap="none" spc="0" normalizeH="0" baseline="0" noProof="0" dirty="0">
                <a:ln>
                  <a:noFill/>
                </a:ln>
                <a:solidFill>
                  <a:srgbClr val="E7E6E6">
                    <a:lumMod val="25000"/>
                  </a:srgbClr>
                </a:solidFill>
                <a:effectLst/>
                <a:uLnTx/>
                <a:uFillTx/>
                <a:latin typeface="思源黑体 CN Regular" panose="020B0500000000000000" charset="-122"/>
                <a:ea typeface="思源黑体 CN Regular" panose="020B0500000000000000" charset="-122"/>
                <a:cs typeface="+mn-cs"/>
              </a:endParaRPr>
            </a:p>
          </p:txBody>
        </p:sp>
      </p:grpSp>
      <p:sp>
        <p:nvSpPr>
          <p:cNvPr id="22" name="文本框 21"/>
          <p:cNvSpPr txBox="1"/>
          <p:nvPr/>
        </p:nvSpPr>
        <p:spPr>
          <a:xfrm>
            <a:off x="3877310" y="950595"/>
            <a:ext cx="341376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solidFill>
                  <a:srgbClr val="6C90B0"/>
                </a:solidFill>
                <a:latin typeface="思源宋体 CN Heavy" panose="02020900000000000000" charset="-122"/>
                <a:ea typeface="思源宋体 CN Heavy" panose="02020900000000000000" charset="-122"/>
                <a:cs typeface="+mn-cs"/>
              </a:rPr>
              <a:t>工作要求</a:t>
            </a:r>
            <a:endParaRPr kumimoji="0" lang="zh-CN" altLang="en-US" sz="4000" b="0" i="0" u="none" strike="noStrike" kern="1200" cap="none" spc="0" normalizeH="0" baseline="0" noProof="0" dirty="0">
              <a:ln>
                <a:noFill/>
              </a:ln>
              <a:solidFill>
                <a:srgbClr val="6C90B0"/>
              </a:solidFill>
              <a:effectLst/>
              <a:uLnTx/>
              <a:uFillTx/>
              <a:latin typeface="思源宋体 CN Heavy" panose="02020900000000000000" charset="-122"/>
              <a:ea typeface="思源宋体 CN Heavy" panose="02020900000000000000" charset="-122"/>
              <a:cs typeface="+mn-cs"/>
            </a:endParaRPr>
          </a:p>
        </p:txBody>
      </p:sp>
    </p:spTree>
  </p:cSld>
  <p:clrMapOvr>
    <a:masterClrMapping/>
  </p:clrMapOvr>
  <p:transition spd="slow">
    <p:push dir="u"/>
  </p:transition>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commondata" val="eyJoZGlkIjoiYTA0YmFlNDFlZmIzMjczOWJjOGFmMGQ0MzA5ODE3NzkifQ=="/>
</p:tagLst>
</file>

<file path=ppt/theme/theme1.xml><?xml version="1.0" encoding="utf-8"?>
<a:theme xmlns:a="http://schemas.openxmlformats.org/drawingml/2006/main" name="Office 主题​​">
  <a:themeElements>
    <a:clrScheme name="自定义 247">
      <a:dk1>
        <a:sysClr val="windowText" lastClr="000000"/>
      </a:dk1>
      <a:lt1>
        <a:sysClr val="window" lastClr="FFFFFF"/>
      </a:lt1>
      <a:dk2>
        <a:srgbClr val="44546A"/>
      </a:dk2>
      <a:lt2>
        <a:srgbClr val="E7E6E6"/>
      </a:lt2>
      <a:accent1>
        <a:srgbClr val="6C90B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字体">
      <a:majorFont>
        <a:latin typeface="思源黑体 CN Regular"/>
        <a:ea typeface="思源宋体 CN Heavy"/>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1098</Words>
  <Application>WPS 演示</Application>
  <PresentationFormat>宽屏</PresentationFormat>
  <Paragraphs>53</Paragraphs>
  <Slides>4</Slides>
  <Notes>0</Notes>
  <HiddenSlides>1</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vt:i4>
      </vt:variant>
    </vt:vector>
  </HeadingPairs>
  <TitlesOfParts>
    <vt:vector size="17" baseType="lpstr">
      <vt:lpstr>Arial</vt:lpstr>
      <vt:lpstr>宋体</vt:lpstr>
      <vt:lpstr>Wingdings</vt:lpstr>
      <vt:lpstr>思源黑体 CN Regular</vt:lpstr>
      <vt:lpstr>汉仪旗黑-60简</vt:lpstr>
      <vt:lpstr>黑体</vt:lpstr>
      <vt:lpstr>思源宋体 CN Heavy</vt:lpstr>
      <vt:lpstr>汉仪中黑S</vt:lpstr>
      <vt:lpstr>Ebrima</vt:lpstr>
      <vt:lpstr>微软雅黑</vt:lpstr>
      <vt:lpstr>Arial Unicode MS</vt:lpstr>
      <vt:lpstr>Calibri</vt:lpstr>
      <vt:lpstr>Office 主题​​</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佳佳PPT</dc:creator>
  <cp:lastModifiedBy>ଲଇଉକ</cp:lastModifiedBy>
  <cp:revision>44</cp:revision>
  <dcterms:created xsi:type="dcterms:W3CDTF">2022-01-23T06:40:00Z</dcterms:created>
  <dcterms:modified xsi:type="dcterms:W3CDTF">2023-12-17T13:51:55Z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41310848027B489CA79725C227C471C2_13</vt:lpwstr>
  </property>
  <property fmtid="{D5CDD505-2E9C-101B-9397-08002B2CF9AE}" pid="3" name="KSOProductBuildVer">
    <vt:lpwstr>2052-12.1.0.16120</vt:lpwstr>
  </property>
</Properties>
</file>