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media/image6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360" r:id="rId3"/>
    <p:sldId id="361" r:id="rId4"/>
    <p:sldId id="351" r:id="rId5"/>
    <p:sldId id="283" r:id="rId6"/>
    <p:sldId id="352" r:id="rId7"/>
    <p:sldId id="287" r:id="rId8"/>
    <p:sldId id="288" r:id="rId9"/>
    <p:sldId id="353" r:id="rId10"/>
    <p:sldId id="356" r:id="rId11"/>
  </p:sldIdLst>
  <p:sldSz cx="12192000" cy="6858000"/>
  <p:notesSz cx="6858000" cy="9144000"/>
  <p:embeddedFontLst>
    <p:embeddedFont>
      <p:font typeface="思源黑体 CN Regular" panose="020B0500000000000000" pitchFamily="34" charset="-122"/>
      <p:regular r:id="rId16"/>
    </p:embeddedFont>
    <p:embeddedFont>
      <p:font typeface="思源黑体 CN Bold" panose="020B0800000000000000" pitchFamily="34" charset="-122"/>
      <p:bold r:id="rId17"/>
    </p:embeddedFont>
    <p:embeddedFont>
      <p:font typeface="等线" panose="02010600030101010101" charset="-122"/>
      <p:regular r:id="rId18"/>
    </p:embeddedFont>
  </p:embeddedFontLst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9352"/>
    <a:srgbClr val="6FC1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25" y="67"/>
      </p:cViewPr>
      <p:guideLst>
        <p:guide orient="horz" pos="211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8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6.xml"/><Relationship Id="rId18" Type="http://schemas.openxmlformats.org/officeDocument/2006/relationships/font" Target="fonts/font3.fntdata"/><Relationship Id="rId17" Type="http://schemas.openxmlformats.org/officeDocument/2006/relationships/font" Target="fonts/font2.fntdata"/><Relationship Id="rId16" Type="http://schemas.openxmlformats.org/officeDocument/2006/relationships/font" Target="fonts/font1.fntdata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F2D8BADD-330F-4109-A72C-3DC5194D5D6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D92862E2-5006-45F9-85B1-1136FF92C0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思源黑体 CN Regular" panose="020B0500000000000000" pitchFamily="34" charset="-122"/>
        <a:ea typeface="思源黑体 CN Regular" panose="020B0500000000000000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  <p:pic>
        <p:nvPicPr>
          <p:cNvPr id="5" name="图片 4" descr="2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pSp>
        <p:nvGrpSpPr>
          <p:cNvPr id="6" name="组合 5"/>
          <p:cNvGrpSpPr/>
          <p:nvPr userDrawn="1"/>
        </p:nvGrpSpPr>
        <p:grpSpPr>
          <a:xfrm>
            <a:off x="0" y="3966845"/>
            <a:ext cx="12191365" cy="2890520"/>
            <a:chOff x="0" y="5259"/>
            <a:chExt cx="19199" cy="5540"/>
          </a:xfrm>
        </p:grpSpPr>
        <p:pic>
          <p:nvPicPr>
            <p:cNvPr id="7" name="图片 6" descr="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259"/>
              <a:ext cx="9675" cy="5541"/>
            </a:xfrm>
            <a:prstGeom prst="rect">
              <a:avLst/>
            </a:prstGeom>
          </p:spPr>
        </p:pic>
        <p:pic>
          <p:nvPicPr>
            <p:cNvPr id="8" name="图片 7" descr="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9525" y="5259"/>
              <a:ext cx="9675" cy="5541"/>
            </a:xfrm>
            <a:prstGeom prst="rect">
              <a:avLst/>
            </a:prstGeom>
          </p:spPr>
        </p:pic>
      </p:grpSp>
      <p:sp>
        <p:nvSpPr>
          <p:cNvPr id="9" name="圆角矩形 7"/>
          <p:cNvSpPr/>
          <p:nvPr userDrawn="1"/>
        </p:nvSpPr>
        <p:spPr>
          <a:xfrm>
            <a:off x="255236" y="307182"/>
            <a:ext cx="11689114" cy="6272212"/>
          </a:xfrm>
          <a:prstGeom prst="roundRect">
            <a:avLst>
              <a:gd name="adj" fmla="val 4139"/>
            </a:avLst>
          </a:prstGeom>
          <a:solidFill>
            <a:schemeClr val="bg1"/>
          </a:solidFill>
          <a:ln w="25400">
            <a:solidFill>
              <a:schemeClr val="bg1"/>
            </a:solidFill>
          </a:ln>
          <a:effectLst>
            <a:outerShdw blurRad="50800" dist="63500" dir="2700000" algn="tl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BC1D8DF5-CEC7-4C0F-B7F7-2B7AC7BB0BE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defRPr>
            </a:lvl1pPr>
          </a:lstStyle>
          <a:p>
            <a:fld id="{7E84012E-4DE1-43B4-8969-589988F50DA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Regular" panose="020B0500000000000000" pitchFamily="34" charset="-122"/>
          <a:ea typeface="思源黑体 CN Regular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5.xml"/><Relationship Id="rId8" Type="http://schemas.openxmlformats.org/officeDocument/2006/relationships/tags" Target="../tags/tag4.xml"/><Relationship Id="rId7" Type="http://schemas.openxmlformats.org/officeDocument/2006/relationships/tags" Target="../tags/tag3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4" Type="http://schemas.openxmlformats.org/officeDocument/2006/relationships/slideLayout" Target="../slideLayouts/slideLayout7.xml"/><Relationship Id="rId13" Type="http://schemas.openxmlformats.org/officeDocument/2006/relationships/image" Target="../media/image8.png"/><Relationship Id="rId12" Type="http://schemas.openxmlformats.org/officeDocument/2006/relationships/image" Target="../media/image7.png"/><Relationship Id="rId11" Type="http://schemas.openxmlformats.org/officeDocument/2006/relationships/image" Target="../media/image6.svg"/><Relationship Id="rId10" Type="http://schemas.openxmlformats.org/officeDocument/2006/relationships/image" Target="../media/image5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9.png"/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4314085"/>
            <a:ext cx="12191365" cy="2543279"/>
            <a:chOff x="0" y="5259"/>
            <a:chExt cx="19199" cy="5540"/>
          </a:xfrm>
        </p:grpSpPr>
        <p:pic>
          <p:nvPicPr>
            <p:cNvPr id="7" name="图片 6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259"/>
              <a:ext cx="9675" cy="5541"/>
            </a:xfrm>
            <a:prstGeom prst="rect">
              <a:avLst/>
            </a:prstGeom>
          </p:spPr>
        </p:pic>
        <p:pic>
          <p:nvPicPr>
            <p:cNvPr id="8" name="图片 7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525" y="5259"/>
              <a:ext cx="9675" cy="5541"/>
            </a:xfrm>
            <a:prstGeom prst="rect">
              <a:avLst/>
            </a:prstGeom>
          </p:spPr>
        </p:pic>
      </p:grpSp>
      <p:pic>
        <p:nvPicPr>
          <p:cNvPr id="6" name="图片 5" descr="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9681" y="4181352"/>
            <a:ext cx="3735256" cy="1569776"/>
          </a:xfrm>
          <a:prstGeom prst="rect">
            <a:avLst/>
          </a:prstGeom>
          <a:effectLst>
            <a:reflection blurRad="6350" stA="50000" endA="300" endPos="55000" dir="5400000" sy="-100000" algn="bl" rotWithShape="0"/>
          </a:effectLst>
        </p:spPr>
      </p:pic>
      <p:pic>
        <p:nvPicPr>
          <p:cNvPr id="15" name="图片 14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06980" cy="2400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20015" y="1071245"/>
            <a:ext cx="11952605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kumimoji="1" lang="zh-CN" altLang="en-US" sz="8800" b="1">
                <a:solidFill>
                  <a:srgbClr val="009652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你我携手</a:t>
            </a:r>
            <a:endParaRPr kumimoji="1" lang="zh-CN" altLang="en-US" sz="8800" b="1">
              <a:solidFill>
                <a:srgbClr val="009652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  <a:p>
            <a:pPr algn="ctr" defTabSz="914400"/>
            <a:r>
              <a:rPr kumimoji="1" lang="zh-CN" altLang="en-US" sz="8800" b="1">
                <a:solidFill>
                  <a:srgbClr val="009652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  <a:sym typeface="思源黑体 CN Regular" panose="020B0500000000000000" pitchFamily="34" charset="-122"/>
              </a:rPr>
              <a:t>预防青少年儿童溺水</a:t>
            </a:r>
            <a:endParaRPr kumimoji="1" lang="zh-CN" altLang="en-US" sz="8800" b="1" dirty="0">
              <a:solidFill>
                <a:srgbClr val="009652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  <a:sym typeface="思源黑体 CN Regular" panose="020B0500000000000000" pitchFamily="34" charset="-122"/>
            </a:endParaRPr>
          </a:p>
        </p:txBody>
      </p:sp>
      <p:sp>
        <p:nvSpPr>
          <p:cNvPr id="41" name="矩形 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42971" y="4140615"/>
            <a:ext cx="909965" cy="34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王芳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42" name="任意多边形 9"/>
          <p:cNvSpPr>
            <a:spLocks noEditPoints="1"/>
          </p:cNvSpPr>
          <p:nvPr>
            <p:custDataLst>
              <p:tags r:id="rId6"/>
            </p:custDataLst>
          </p:nvPr>
        </p:nvSpPr>
        <p:spPr bwMode="auto">
          <a:xfrm>
            <a:off x="4377203" y="4165379"/>
            <a:ext cx="297278" cy="298526"/>
          </a:xfrm>
          <a:custGeom>
            <a:avLst/>
            <a:gdLst>
              <a:gd name="T0" fmla="*/ 358 w 490"/>
              <a:gd name="T1" fmla="*/ 250 h 490"/>
              <a:gd name="T2" fmla="*/ 358 w 490"/>
              <a:gd name="T3" fmla="*/ 183 h 490"/>
              <a:gd name="T4" fmla="*/ 328 w 490"/>
              <a:gd name="T5" fmla="*/ 183 h 490"/>
              <a:gd name="T6" fmla="*/ 328 w 490"/>
              <a:gd name="T7" fmla="*/ 250 h 490"/>
              <a:gd name="T8" fmla="*/ 247 w 490"/>
              <a:gd name="T9" fmla="*/ 330 h 490"/>
              <a:gd name="T10" fmla="*/ 246 w 490"/>
              <a:gd name="T11" fmla="*/ 330 h 490"/>
              <a:gd name="T12" fmla="*/ 245 w 490"/>
              <a:gd name="T13" fmla="*/ 330 h 490"/>
              <a:gd name="T14" fmla="*/ 245 w 490"/>
              <a:gd name="T15" fmla="*/ 330 h 490"/>
              <a:gd name="T16" fmla="*/ 243 w 490"/>
              <a:gd name="T17" fmla="*/ 330 h 490"/>
              <a:gd name="T18" fmla="*/ 162 w 490"/>
              <a:gd name="T19" fmla="*/ 250 h 490"/>
              <a:gd name="T20" fmla="*/ 162 w 490"/>
              <a:gd name="T21" fmla="*/ 183 h 490"/>
              <a:gd name="T22" fmla="*/ 132 w 490"/>
              <a:gd name="T23" fmla="*/ 183 h 490"/>
              <a:gd name="T24" fmla="*/ 132 w 490"/>
              <a:gd name="T25" fmla="*/ 250 h 490"/>
              <a:gd name="T26" fmla="*/ 227 w 490"/>
              <a:gd name="T27" fmla="*/ 359 h 490"/>
              <a:gd name="T28" fmla="*/ 227 w 490"/>
              <a:gd name="T29" fmla="*/ 407 h 490"/>
              <a:gd name="T30" fmla="*/ 160 w 490"/>
              <a:gd name="T31" fmla="*/ 426 h 490"/>
              <a:gd name="T32" fmla="*/ 331 w 490"/>
              <a:gd name="T33" fmla="*/ 426 h 490"/>
              <a:gd name="T34" fmla="*/ 263 w 490"/>
              <a:gd name="T35" fmla="*/ 407 h 490"/>
              <a:gd name="T36" fmla="*/ 263 w 490"/>
              <a:gd name="T37" fmla="*/ 360 h 490"/>
              <a:gd name="T38" fmla="*/ 358 w 490"/>
              <a:gd name="T39" fmla="*/ 250 h 490"/>
              <a:gd name="T40" fmla="*/ 244 w 490"/>
              <a:gd name="T41" fmla="*/ 302 h 490"/>
              <a:gd name="T42" fmla="*/ 245 w 490"/>
              <a:gd name="T43" fmla="*/ 302 h 490"/>
              <a:gd name="T44" fmla="*/ 246 w 490"/>
              <a:gd name="T45" fmla="*/ 302 h 490"/>
              <a:gd name="T46" fmla="*/ 300 w 490"/>
              <a:gd name="T47" fmla="*/ 248 h 490"/>
              <a:gd name="T48" fmla="*/ 300 w 490"/>
              <a:gd name="T49" fmla="*/ 118 h 490"/>
              <a:gd name="T50" fmla="*/ 246 w 490"/>
              <a:gd name="T51" fmla="*/ 64 h 490"/>
              <a:gd name="T52" fmla="*/ 245 w 490"/>
              <a:gd name="T53" fmla="*/ 64 h 490"/>
              <a:gd name="T54" fmla="*/ 244 w 490"/>
              <a:gd name="T55" fmla="*/ 64 h 490"/>
              <a:gd name="T56" fmla="*/ 190 w 490"/>
              <a:gd name="T57" fmla="*/ 118 h 490"/>
              <a:gd name="T58" fmla="*/ 190 w 490"/>
              <a:gd name="T59" fmla="*/ 248 h 490"/>
              <a:gd name="T60" fmla="*/ 244 w 490"/>
              <a:gd name="T61" fmla="*/ 302 h 490"/>
              <a:gd name="T62" fmla="*/ 245 w 490"/>
              <a:gd name="T63" fmla="*/ 0 h 490"/>
              <a:gd name="T64" fmla="*/ 490 w 490"/>
              <a:gd name="T65" fmla="*/ 245 h 490"/>
              <a:gd name="T66" fmla="*/ 245 w 490"/>
              <a:gd name="T67" fmla="*/ 490 h 490"/>
              <a:gd name="T68" fmla="*/ 0 w 490"/>
              <a:gd name="T69" fmla="*/ 245 h 490"/>
              <a:gd name="T70" fmla="*/ 245 w 490"/>
              <a:gd name="T71" fmla="*/ 0 h 4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90" h="490">
                <a:moveTo>
                  <a:pt x="358" y="250"/>
                </a:moveTo>
                <a:lnTo>
                  <a:pt x="358" y="183"/>
                </a:lnTo>
                <a:cubicBezTo>
                  <a:pt x="358" y="165"/>
                  <a:pt x="328" y="164"/>
                  <a:pt x="328" y="183"/>
                </a:cubicBezTo>
                <a:lnTo>
                  <a:pt x="328" y="250"/>
                </a:lnTo>
                <a:cubicBezTo>
                  <a:pt x="328" y="294"/>
                  <a:pt x="292" y="330"/>
                  <a:pt x="247" y="330"/>
                </a:cubicBezTo>
                <a:cubicBezTo>
                  <a:pt x="247" y="330"/>
                  <a:pt x="246" y="330"/>
                  <a:pt x="246" y="330"/>
                </a:cubicBezTo>
                <a:lnTo>
                  <a:pt x="245" y="330"/>
                </a:lnTo>
                <a:lnTo>
                  <a:pt x="245" y="330"/>
                </a:lnTo>
                <a:cubicBezTo>
                  <a:pt x="244" y="330"/>
                  <a:pt x="244" y="330"/>
                  <a:pt x="243" y="330"/>
                </a:cubicBezTo>
                <a:cubicBezTo>
                  <a:pt x="198" y="330"/>
                  <a:pt x="162" y="294"/>
                  <a:pt x="162" y="250"/>
                </a:cubicBezTo>
                <a:lnTo>
                  <a:pt x="162" y="183"/>
                </a:lnTo>
                <a:cubicBezTo>
                  <a:pt x="162" y="165"/>
                  <a:pt x="132" y="164"/>
                  <a:pt x="132" y="183"/>
                </a:cubicBezTo>
                <a:cubicBezTo>
                  <a:pt x="132" y="192"/>
                  <a:pt x="132" y="250"/>
                  <a:pt x="132" y="250"/>
                </a:cubicBezTo>
                <a:cubicBezTo>
                  <a:pt x="132" y="306"/>
                  <a:pt x="173" y="352"/>
                  <a:pt x="227" y="359"/>
                </a:cubicBezTo>
                <a:lnTo>
                  <a:pt x="227" y="407"/>
                </a:lnTo>
                <a:lnTo>
                  <a:pt x="160" y="426"/>
                </a:lnTo>
                <a:lnTo>
                  <a:pt x="331" y="426"/>
                </a:lnTo>
                <a:lnTo>
                  <a:pt x="263" y="407"/>
                </a:lnTo>
                <a:lnTo>
                  <a:pt x="263" y="360"/>
                </a:lnTo>
                <a:cubicBezTo>
                  <a:pt x="317" y="352"/>
                  <a:pt x="358" y="306"/>
                  <a:pt x="358" y="250"/>
                </a:cubicBezTo>
                <a:close/>
                <a:moveTo>
                  <a:pt x="244" y="302"/>
                </a:moveTo>
                <a:cubicBezTo>
                  <a:pt x="244" y="302"/>
                  <a:pt x="245" y="302"/>
                  <a:pt x="245" y="302"/>
                </a:cubicBezTo>
                <a:cubicBezTo>
                  <a:pt x="245" y="302"/>
                  <a:pt x="246" y="302"/>
                  <a:pt x="246" y="302"/>
                </a:cubicBezTo>
                <a:cubicBezTo>
                  <a:pt x="276" y="302"/>
                  <a:pt x="300" y="278"/>
                  <a:pt x="300" y="248"/>
                </a:cubicBezTo>
                <a:lnTo>
                  <a:pt x="300" y="118"/>
                </a:lnTo>
                <a:cubicBezTo>
                  <a:pt x="300" y="88"/>
                  <a:pt x="276" y="64"/>
                  <a:pt x="246" y="64"/>
                </a:cubicBezTo>
                <a:cubicBezTo>
                  <a:pt x="246" y="64"/>
                  <a:pt x="245" y="64"/>
                  <a:pt x="245" y="64"/>
                </a:cubicBezTo>
                <a:cubicBezTo>
                  <a:pt x="245" y="64"/>
                  <a:pt x="244" y="64"/>
                  <a:pt x="244" y="64"/>
                </a:cubicBezTo>
                <a:cubicBezTo>
                  <a:pt x="214" y="64"/>
                  <a:pt x="190" y="88"/>
                  <a:pt x="190" y="118"/>
                </a:cubicBezTo>
                <a:lnTo>
                  <a:pt x="190" y="248"/>
                </a:lnTo>
                <a:cubicBezTo>
                  <a:pt x="190" y="278"/>
                  <a:pt x="214" y="302"/>
                  <a:pt x="244" y="302"/>
                </a:cubicBezTo>
                <a:close/>
                <a:moveTo>
                  <a:pt x="245" y="0"/>
                </a:moveTo>
                <a:cubicBezTo>
                  <a:pt x="381" y="0"/>
                  <a:pt x="490" y="110"/>
                  <a:pt x="490" y="245"/>
                </a:cubicBezTo>
                <a:cubicBezTo>
                  <a:pt x="490" y="381"/>
                  <a:pt x="381" y="490"/>
                  <a:pt x="245" y="490"/>
                </a:cubicBezTo>
                <a:cubicBezTo>
                  <a:pt x="110" y="490"/>
                  <a:pt x="0" y="381"/>
                  <a:pt x="0" y="245"/>
                </a:cubicBezTo>
                <a:cubicBezTo>
                  <a:pt x="0" y="110"/>
                  <a:pt x="110" y="0"/>
                  <a:pt x="245" y="0"/>
                </a:cubicBezTo>
                <a:close/>
              </a:path>
            </a:pathLst>
          </a:custGeom>
          <a:solidFill>
            <a:srgbClr val="6FC17B"/>
          </a:solidFill>
          <a:ln>
            <a:noFill/>
          </a:ln>
        </p:spPr>
        <p:txBody>
          <a:bodyPr vert="horz" wrap="square" lIns="91419" tIns="45709" rIns="91419" bIns="45709" numCol="1" anchor="t" anchorCtr="0" compatLnSpc="1"/>
          <a:lstStyle/>
          <a:p>
            <a:pPr marL="0" marR="0" lvl="0" indent="0" defTabSz="91376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43" name="矩形 4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13084" y="4140615"/>
            <a:ext cx="1682970" cy="34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19" tIns="45709" rIns="91419" bIns="45709" numCol="1" anchor="ctr" anchorCtr="0" compatLnSpc="1"/>
          <a:lstStyle>
            <a:lvl1pPr marL="0" indent="0" algn="ctr">
              <a:buFontTx/>
              <a:buNone/>
              <a:defRPr sz="20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000">
                <a:latin typeface="+mn-lt"/>
                <a:ea typeface="仿宋_GB2312" panose="02010609030101010101" pitchFamily="49" charset="-122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latin typeface="+mn-lt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latin typeface="+mn-lt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latin typeface="+mn-lt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+mn-lt"/>
              </a:defRPr>
            </a:lvl9pPr>
          </a:lstStyle>
          <a:p>
            <a:pPr marL="0" marR="0" lvl="0" indent="0" algn="l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2024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年</a:t>
            </a:r>
            <a:r>
              <a: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4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月</a:t>
            </a:r>
            <a:r>
              <a:rPr kumimoji="0" lang="en-US" altLang="zh-CN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28</a:t>
            </a:r>
            <a:r>
              <a:rPr kumimoji="0" lang="zh-CN" altLang="en-US" sz="1600" b="0" i="0" u="none" strike="noStrike" kern="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ea"/>
                <a:sym typeface="思源黑体 CN Regular" panose="020B0500000000000000" pitchFamily="34" charset="-122"/>
              </a:rPr>
              <a:t>日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ea"/>
              <a:sym typeface="思源黑体 CN Regular" panose="020B0500000000000000" pitchFamily="34" charset="-122"/>
            </a:endParaRPr>
          </a:p>
        </p:txBody>
      </p:sp>
      <p:sp>
        <p:nvSpPr>
          <p:cNvPr id="45" name="椭圆 18"/>
          <p:cNvSpPr/>
          <p:nvPr>
            <p:custDataLst>
              <p:tags r:id="rId8"/>
            </p:custDataLst>
          </p:nvPr>
        </p:nvSpPr>
        <p:spPr>
          <a:xfrm>
            <a:off x="6042539" y="4162997"/>
            <a:ext cx="303292" cy="303290"/>
          </a:xfrm>
          <a:prstGeom prst="ellipse">
            <a:avLst/>
          </a:prstGeom>
          <a:solidFill>
            <a:srgbClr val="6FC17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  <a:sym typeface="思源黑体 CN Regular" panose="020B0500000000000000" pitchFamily="34" charset="-122"/>
            </a:endParaRPr>
          </a:p>
        </p:txBody>
      </p:sp>
      <p:pic>
        <p:nvPicPr>
          <p:cNvPr id="46" name="Graphic 17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screen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074056" y="4194513"/>
            <a:ext cx="240258" cy="24025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4"/>
          <a:stretch>
            <a:fillRect/>
          </a:stretch>
        </p:blipFill>
        <p:spPr>
          <a:xfrm>
            <a:off x="9530499" y="1"/>
            <a:ext cx="2661501" cy="213045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1" y="3599089"/>
            <a:ext cx="2032438" cy="21460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0" y="3966845"/>
            <a:ext cx="12191365" cy="2890520"/>
            <a:chOff x="0" y="5259"/>
            <a:chExt cx="19199" cy="5540"/>
          </a:xfrm>
        </p:grpSpPr>
        <p:pic>
          <p:nvPicPr>
            <p:cNvPr id="29" name="图片 28" descr="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5259"/>
              <a:ext cx="9675" cy="5541"/>
            </a:xfrm>
            <a:prstGeom prst="rect">
              <a:avLst/>
            </a:prstGeom>
          </p:spPr>
        </p:pic>
        <p:pic>
          <p:nvPicPr>
            <p:cNvPr id="30" name="图片 29" descr="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 flipH="1">
              <a:off x="9525" y="5259"/>
              <a:ext cx="9675" cy="5541"/>
            </a:xfrm>
            <a:prstGeom prst="rect">
              <a:avLst/>
            </a:prstGeom>
          </p:spPr>
        </p:pic>
      </p:grpSp>
      <p:pic>
        <p:nvPicPr>
          <p:cNvPr id="26" name="图片 25" descr="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pic>
        <p:nvPicPr>
          <p:cNvPr id="27" name="图片 26" descr="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506980" cy="24009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4483309" y="1479330"/>
            <a:ext cx="922655" cy="580198"/>
          </a:xfrm>
          <a:prstGeom prst="roundRect">
            <a:avLst>
              <a:gd name="adj" fmla="val 30763"/>
            </a:avLst>
          </a:prstGeom>
          <a:solidFill>
            <a:srgbClr val="6FC17B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01</a:t>
            </a:r>
            <a:endParaRPr lang="en-US" sz="25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483309" y="2595169"/>
            <a:ext cx="922655" cy="580574"/>
          </a:xfrm>
          <a:prstGeom prst="roundRect">
            <a:avLst>
              <a:gd name="adj" fmla="val 30763"/>
            </a:avLst>
          </a:prstGeom>
          <a:solidFill>
            <a:srgbClr val="6FC17B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02</a:t>
            </a:r>
            <a:endParaRPr lang="en-US" sz="25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483309" y="3711384"/>
            <a:ext cx="922655" cy="580567"/>
          </a:xfrm>
          <a:prstGeom prst="roundRect">
            <a:avLst>
              <a:gd name="adj" fmla="val 30763"/>
            </a:avLst>
          </a:prstGeom>
          <a:solidFill>
            <a:srgbClr val="6FC17B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500" dirty="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03</a:t>
            </a:r>
            <a:endParaRPr lang="en-US" sz="25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554280" y="1483555"/>
            <a:ext cx="44395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4C935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dist"/>
            <a:r>
              <a:rPr lang="zh-CN" altLang="en-US" sz="3200" dirty="0"/>
              <a:t>工作目标和基本原则</a:t>
            </a:r>
            <a:endParaRPr lang="en-US" altLang="zh-CN" sz="3200" dirty="0"/>
          </a:p>
        </p:txBody>
      </p:sp>
      <p:sp>
        <p:nvSpPr>
          <p:cNvPr id="33" name="文本框 32"/>
          <p:cNvSpPr txBox="1"/>
          <p:nvPr/>
        </p:nvSpPr>
        <p:spPr>
          <a:xfrm>
            <a:off x="5554280" y="2598234"/>
            <a:ext cx="44395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4C935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dist"/>
            <a:r>
              <a:rPr lang="zh-CN" altLang="en-US" sz="3200"/>
              <a:t>工作重点</a:t>
            </a:r>
            <a:endParaRPr lang="en-US" altLang="zh-CN" sz="3200" dirty="0"/>
          </a:p>
        </p:txBody>
      </p:sp>
      <p:sp>
        <p:nvSpPr>
          <p:cNvPr id="34" name="文本框 33"/>
          <p:cNvSpPr txBox="1"/>
          <p:nvPr/>
        </p:nvSpPr>
        <p:spPr>
          <a:xfrm>
            <a:off x="5554280" y="3712913"/>
            <a:ext cx="443955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>
                <a:solidFill>
                  <a:srgbClr val="4C935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dist"/>
            <a:r>
              <a:rPr lang="zh-CN" altLang="en-US" sz="3200"/>
              <a:t>有关要求</a:t>
            </a:r>
            <a:endParaRPr lang="zh-CN" altLang="en-US" sz="32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84" y="2631839"/>
            <a:ext cx="2039808" cy="3058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3966845"/>
            <a:ext cx="12191365" cy="2890520"/>
            <a:chOff x="0" y="5259"/>
            <a:chExt cx="19199" cy="5540"/>
          </a:xfrm>
        </p:grpSpPr>
        <p:pic>
          <p:nvPicPr>
            <p:cNvPr id="7" name="图片 6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259"/>
              <a:ext cx="9675" cy="5541"/>
            </a:xfrm>
            <a:prstGeom prst="rect">
              <a:avLst/>
            </a:prstGeom>
          </p:spPr>
        </p:pic>
        <p:pic>
          <p:nvPicPr>
            <p:cNvPr id="8" name="图片 7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525" y="5259"/>
              <a:ext cx="9675" cy="5541"/>
            </a:xfrm>
            <a:prstGeom prst="rect">
              <a:avLst/>
            </a:prstGeom>
          </p:spPr>
        </p:pic>
      </p:grpSp>
      <p:pic>
        <p:nvPicPr>
          <p:cNvPr id="6" name="图片 5" descr="23"/>
          <p:cNvPicPr>
            <a:picLocks noChangeAspect="1"/>
          </p:cNvPicPr>
          <p:nvPr/>
        </p:nvPicPr>
        <p:blipFill rotWithShape="1">
          <a:blip r:embed="rId3"/>
          <a:srcRect b="21173"/>
          <a:stretch>
            <a:fillRect/>
          </a:stretch>
        </p:blipFill>
        <p:spPr>
          <a:xfrm>
            <a:off x="8033463" y="4383289"/>
            <a:ext cx="3437255" cy="1138757"/>
          </a:xfrm>
          <a:prstGeom prst="rect">
            <a:avLst/>
          </a:prstGeom>
          <a:effectLst/>
        </p:spPr>
      </p:pic>
      <p:pic>
        <p:nvPicPr>
          <p:cNvPr id="15" name="图片 14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06980" cy="2400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22545" y="1214755"/>
            <a:ext cx="1997075" cy="768378"/>
          </a:xfrm>
          <a:prstGeom prst="roundRect">
            <a:avLst>
              <a:gd name="adj" fmla="val 30763"/>
            </a:avLst>
          </a:prstGeom>
          <a:solidFill>
            <a:srgbClr val="6FC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dist"/>
            <a:r>
              <a:rPr lang="en-US" altLang="zh-CN" sz="3500">
                <a:solidFill>
                  <a:schemeClr val="bg1"/>
                </a:solidFill>
                <a:latin typeface="思源黑体 CN Regular" panose="020B0500000000000000" pitchFamily="34" charset="-122"/>
                <a:ea typeface="思源黑体 CN Regular" panose="020B0500000000000000" pitchFamily="34" charset="-122"/>
              </a:rPr>
              <a:t>PART 01</a:t>
            </a:r>
            <a:endParaRPr lang="en-US" altLang="zh-CN" sz="3500" dirty="0">
              <a:solidFill>
                <a:schemeClr val="bg1"/>
              </a:solidFill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232661" y="2252830"/>
            <a:ext cx="77266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6600">
                <a:solidFill>
                  <a:srgbClr val="4C935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工作目标和基本原则</a:t>
            </a:r>
            <a:endParaRPr lang="zh-CN" altLang="en-US" sz="6600" dirty="0">
              <a:solidFill>
                <a:srgbClr val="4C935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4"/>
          <a:stretch>
            <a:fillRect/>
          </a:stretch>
        </p:blipFill>
        <p:spPr>
          <a:xfrm>
            <a:off x="9530499" y="1"/>
            <a:ext cx="2661501" cy="2130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99490" y="1249045"/>
            <a:ext cx="4965700" cy="231775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为深入贯彻落实“以人民为中心”的发展思想，坚持“生命至上、安全第一”的理念，必须全面加强青少年儿童预防溺水安全教育管理，建立健全社会预防青少年儿童溺水防护网络，坚决遏制溺亡事件发生。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452379" y="850085"/>
            <a:ext cx="527558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7F3C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为什么要开展预防青少年儿童溺水专项行动？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17F3C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999673" y="3439349"/>
            <a:ext cx="5022848" cy="1383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坚持生命至上、安全第一。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坚持预防为主、标本兼治，群防群治、源头治理。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坚持属地管理、分级负责、尽职免责、失职追责。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坚持上下协同、部门联动、严管长抓，常态长效。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528579" y="2960532"/>
            <a:ext cx="62941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7F3C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开展预防青少年儿童溺水专项行动的基本原则是什么？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17F3C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942614" y="894192"/>
            <a:ext cx="440571" cy="214106"/>
            <a:chOff x="1043579" y="2089897"/>
            <a:chExt cx="440571" cy="214106"/>
          </a:xfrm>
        </p:grpSpPr>
        <p:sp>
          <p:nvSpPr>
            <p:cNvPr id="12" name="L 形 11"/>
            <p:cNvSpPr/>
            <p:nvPr/>
          </p:nvSpPr>
          <p:spPr>
            <a:xfrm rot="13317292">
              <a:off x="1043579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3" name="L 形 12"/>
            <p:cNvSpPr/>
            <p:nvPr/>
          </p:nvSpPr>
          <p:spPr>
            <a:xfrm rot="13317292">
              <a:off x="1270044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043579" y="2991939"/>
            <a:ext cx="440571" cy="214106"/>
            <a:chOff x="1043579" y="2089897"/>
            <a:chExt cx="440571" cy="214106"/>
          </a:xfrm>
        </p:grpSpPr>
        <p:sp>
          <p:nvSpPr>
            <p:cNvPr id="16" name="L 形 15"/>
            <p:cNvSpPr/>
            <p:nvPr/>
          </p:nvSpPr>
          <p:spPr>
            <a:xfrm rot="13317292">
              <a:off x="1043579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7" name="L 形 16"/>
            <p:cNvSpPr/>
            <p:nvPr/>
          </p:nvSpPr>
          <p:spPr>
            <a:xfrm rot="13317292">
              <a:off x="1270044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598655" y="1426429"/>
            <a:ext cx="4031874" cy="45607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3966845"/>
            <a:ext cx="12191365" cy="2890520"/>
            <a:chOff x="0" y="5259"/>
            <a:chExt cx="19199" cy="5540"/>
          </a:xfrm>
        </p:grpSpPr>
        <p:pic>
          <p:nvPicPr>
            <p:cNvPr id="7" name="图片 6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259"/>
              <a:ext cx="9675" cy="5541"/>
            </a:xfrm>
            <a:prstGeom prst="rect">
              <a:avLst/>
            </a:prstGeom>
          </p:spPr>
        </p:pic>
        <p:pic>
          <p:nvPicPr>
            <p:cNvPr id="8" name="图片 7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525" y="5259"/>
              <a:ext cx="9675" cy="5541"/>
            </a:xfrm>
            <a:prstGeom prst="rect">
              <a:avLst/>
            </a:prstGeom>
          </p:spPr>
        </p:pic>
      </p:grpSp>
      <p:pic>
        <p:nvPicPr>
          <p:cNvPr id="6" name="图片 5" descr="23"/>
          <p:cNvPicPr>
            <a:picLocks noChangeAspect="1"/>
          </p:cNvPicPr>
          <p:nvPr/>
        </p:nvPicPr>
        <p:blipFill rotWithShape="1">
          <a:blip r:embed="rId3"/>
          <a:srcRect b="21173"/>
          <a:stretch>
            <a:fillRect/>
          </a:stretch>
        </p:blipFill>
        <p:spPr>
          <a:xfrm>
            <a:off x="8033463" y="4383289"/>
            <a:ext cx="3437255" cy="1138757"/>
          </a:xfrm>
          <a:prstGeom prst="rect">
            <a:avLst/>
          </a:prstGeom>
          <a:effectLst/>
        </p:spPr>
      </p:pic>
      <p:pic>
        <p:nvPicPr>
          <p:cNvPr id="15" name="图片 14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06980" cy="2400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22545" y="1214755"/>
            <a:ext cx="1997075" cy="768378"/>
          </a:xfrm>
          <a:prstGeom prst="roundRect">
            <a:avLst>
              <a:gd name="adj" fmla="val 30763"/>
            </a:avLst>
          </a:prstGeom>
          <a:solidFill>
            <a:srgbClr val="6FC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PART 02</a:t>
            </a:r>
            <a:endParaRPr kumimoji="0" lang="en-US" altLang="zh-CN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28161" y="2252830"/>
            <a:ext cx="35356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CN" altLang="en-US" sz="6600">
                <a:solidFill>
                  <a:srgbClr val="4C935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工作重点</a:t>
            </a:r>
            <a:endParaRPr lang="zh-CN" altLang="en-US" sz="6600">
              <a:solidFill>
                <a:srgbClr val="4C935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4"/>
          <a:stretch>
            <a:fillRect/>
          </a:stretch>
        </p:blipFill>
        <p:spPr>
          <a:xfrm>
            <a:off x="9530499" y="1"/>
            <a:ext cx="2661501" cy="2130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1513385" y="2777763"/>
            <a:ext cx="1547544" cy="1547544"/>
          </a:xfrm>
          <a:prstGeom prst="ellipse">
            <a:avLst/>
          </a:prstGeom>
          <a:solidFill>
            <a:srgbClr val="317F3C"/>
          </a:solidFill>
          <a:ln w="3810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4002720" y="2777763"/>
            <a:ext cx="1547544" cy="1547544"/>
          </a:xfrm>
          <a:prstGeom prst="ellipse">
            <a:avLst/>
          </a:prstGeom>
          <a:solidFill>
            <a:srgbClr val="317F3C"/>
          </a:solidFill>
          <a:ln w="3810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617334" y="2777763"/>
            <a:ext cx="1547544" cy="1547544"/>
          </a:xfrm>
          <a:prstGeom prst="ellipse">
            <a:avLst/>
          </a:prstGeom>
          <a:solidFill>
            <a:srgbClr val="317F3C"/>
          </a:solidFill>
          <a:ln w="3810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9231948" y="2777763"/>
            <a:ext cx="1547544" cy="1547544"/>
          </a:xfrm>
          <a:prstGeom prst="ellipse">
            <a:avLst/>
          </a:prstGeom>
          <a:solidFill>
            <a:srgbClr val="317F3C"/>
          </a:solidFill>
          <a:ln w="3810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555934" y="1545679"/>
            <a:ext cx="476631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7F3C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如何切实开展青少年儿童溺水专项行动？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17F3C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82769" y="3324027"/>
            <a:ext cx="1787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排查整改全覆盖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557708" y="3324027"/>
            <a:ext cx="1787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联防联控全覆盖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111362" y="3324324"/>
            <a:ext cx="1787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巡查防范全覆盖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01994" y="3324027"/>
            <a:ext cx="17875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宣传教育全覆盖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043579" y="1638681"/>
            <a:ext cx="440571" cy="214106"/>
            <a:chOff x="1043579" y="2089897"/>
            <a:chExt cx="440571" cy="214106"/>
          </a:xfrm>
        </p:grpSpPr>
        <p:sp>
          <p:nvSpPr>
            <p:cNvPr id="11" name="L 形 10"/>
            <p:cNvSpPr/>
            <p:nvPr/>
          </p:nvSpPr>
          <p:spPr>
            <a:xfrm rot="13317292">
              <a:off x="1043579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12" name="L 形 11"/>
            <p:cNvSpPr/>
            <p:nvPr/>
          </p:nvSpPr>
          <p:spPr>
            <a:xfrm rot="13317292">
              <a:off x="1270044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14" grpId="0" animBg="1"/>
      <p:bldP spid="1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292740" y="2264159"/>
            <a:ext cx="6096000" cy="39693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一是加强校内安全教育；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二是延伸宣传教育触角；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三是开展一次排查起底；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四是开展一次整改管控；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五是开展一次维护修缮；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六是加强属地建筑工地形成的水池、水坑的管理；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七是各社区要对辖区内所有水域进行责任划分，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重点时段要开展不间断巡查。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368641" y="1585008"/>
            <a:ext cx="1201420" cy="39878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317F3C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工作重点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17F3C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883940" y="1678010"/>
            <a:ext cx="440571" cy="214106"/>
            <a:chOff x="1043579" y="2089897"/>
            <a:chExt cx="440571" cy="214106"/>
          </a:xfrm>
        </p:grpSpPr>
        <p:sp>
          <p:nvSpPr>
            <p:cNvPr id="6" name="L 形 5"/>
            <p:cNvSpPr/>
            <p:nvPr/>
          </p:nvSpPr>
          <p:spPr>
            <a:xfrm rot="13317292">
              <a:off x="1043579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7" name="L 形 6"/>
            <p:cNvSpPr/>
            <p:nvPr/>
          </p:nvSpPr>
          <p:spPr>
            <a:xfrm rot="13317292">
              <a:off x="1270044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sp>
        <p:nvSpPr>
          <p:cNvPr id="8" name="椭圆 7"/>
          <p:cNvSpPr/>
          <p:nvPr/>
        </p:nvSpPr>
        <p:spPr>
          <a:xfrm>
            <a:off x="6938614" y="2470241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6938614" y="2883196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938614" y="3305412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6938614" y="3718367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938614" y="4159677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6938614" y="4572632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938614" y="4994848"/>
            <a:ext cx="203562" cy="203562"/>
          </a:xfrm>
          <a:prstGeom prst="ellipse">
            <a:avLst/>
          </a:prstGeom>
          <a:solidFill>
            <a:srgbClr val="317F3C"/>
          </a:solidFill>
          <a:ln w="76200">
            <a:solidFill>
              <a:srgbClr val="42AD52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63" name="图片 162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1310640" y="1663595"/>
            <a:ext cx="4519399" cy="40636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0" y="3966845"/>
            <a:ext cx="12191365" cy="2890520"/>
            <a:chOff x="0" y="5259"/>
            <a:chExt cx="19199" cy="5540"/>
          </a:xfrm>
        </p:grpSpPr>
        <p:pic>
          <p:nvPicPr>
            <p:cNvPr id="7" name="图片 6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5259"/>
              <a:ext cx="9675" cy="5541"/>
            </a:xfrm>
            <a:prstGeom prst="rect">
              <a:avLst/>
            </a:prstGeom>
          </p:spPr>
        </p:pic>
        <p:pic>
          <p:nvPicPr>
            <p:cNvPr id="8" name="图片 7" descr="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9525" y="5259"/>
              <a:ext cx="9675" cy="5541"/>
            </a:xfrm>
            <a:prstGeom prst="rect">
              <a:avLst/>
            </a:prstGeom>
          </p:spPr>
        </p:pic>
      </p:grpSp>
      <p:pic>
        <p:nvPicPr>
          <p:cNvPr id="6" name="图片 5" descr="23"/>
          <p:cNvPicPr>
            <a:picLocks noChangeAspect="1"/>
          </p:cNvPicPr>
          <p:nvPr/>
        </p:nvPicPr>
        <p:blipFill rotWithShape="1">
          <a:blip r:embed="rId3"/>
          <a:srcRect b="21173"/>
          <a:stretch>
            <a:fillRect/>
          </a:stretch>
        </p:blipFill>
        <p:spPr>
          <a:xfrm>
            <a:off x="8033463" y="4383289"/>
            <a:ext cx="3437255" cy="1138757"/>
          </a:xfrm>
          <a:prstGeom prst="rect">
            <a:avLst/>
          </a:prstGeom>
          <a:effectLst/>
        </p:spPr>
      </p:pic>
      <p:pic>
        <p:nvPicPr>
          <p:cNvPr id="15" name="图片 14" descr="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2506980" cy="2400935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22545" y="1214755"/>
            <a:ext cx="1997075" cy="768378"/>
          </a:xfrm>
          <a:prstGeom prst="roundRect">
            <a:avLst>
              <a:gd name="adj" fmla="val 30763"/>
            </a:avLst>
          </a:prstGeom>
          <a:solidFill>
            <a:srgbClr val="6FC17B"/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5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PART 03</a:t>
            </a:r>
            <a:endParaRPr kumimoji="0" lang="en-US" altLang="zh-CN" sz="3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28161" y="2252830"/>
            <a:ext cx="3535680" cy="1106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zh-CN" altLang="en-US" sz="6600">
                <a:solidFill>
                  <a:srgbClr val="4C9352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有关要求</a:t>
            </a:r>
            <a:endParaRPr lang="zh-CN" altLang="en-US" sz="6600">
              <a:solidFill>
                <a:srgbClr val="4C9352"/>
              </a:solidFill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46" r="46220" b="15574"/>
          <a:stretch>
            <a:fillRect/>
          </a:stretch>
        </p:blipFill>
        <p:spPr>
          <a:xfrm>
            <a:off x="1023497" y="3565003"/>
            <a:ext cx="1694485" cy="2123036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24"/>
          <a:stretch>
            <a:fillRect/>
          </a:stretch>
        </p:blipFill>
        <p:spPr>
          <a:xfrm>
            <a:off x="9530499" y="1"/>
            <a:ext cx="2661501" cy="2130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5670" y="2353605"/>
            <a:ext cx="4018425" cy="1938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加强组织领导，责任落实到位。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坚持预防为先，应急值守到位。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突出常治长效，督导检查到位。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严明工作纪律，追责问责到位。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594501" y="1694234"/>
            <a:ext cx="160782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17F3C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rPr>
              <a:t>有关要求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317F3C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9800" y="1796354"/>
            <a:ext cx="440571" cy="214106"/>
            <a:chOff x="1043579" y="2089897"/>
            <a:chExt cx="440571" cy="214106"/>
          </a:xfrm>
        </p:grpSpPr>
        <p:sp>
          <p:nvSpPr>
            <p:cNvPr id="7" name="L 形 6"/>
            <p:cNvSpPr/>
            <p:nvPr/>
          </p:nvSpPr>
          <p:spPr>
            <a:xfrm rot="13317292">
              <a:off x="1043579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8" name="L 形 7"/>
            <p:cNvSpPr/>
            <p:nvPr/>
          </p:nvSpPr>
          <p:spPr>
            <a:xfrm rot="13317292">
              <a:off x="1270044" y="2089897"/>
              <a:ext cx="214106" cy="214106"/>
            </a:xfrm>
            <a:prstGeom prst="corner">
              <a:avLst/>
            </a:prstGeom>
            <a:solidFill>
              <a:srgbClr val="42AD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endParaRPr>
            </a:p>
          </p:txBody>
        </p:sp>
      </p:grpSp>
      <p:pic>
        <p:nvPicPr>
          <p:cNvPr id="54" name="图片 53"/>
          <p:cNvPicPr>
            <a:picLocks noChangeAspect="1"/>
          </p:cNvPicPr>
          <p:nvPr/>
        </p:nvPicPr>
        <p:blipFill rotWithShape="1">
          <a:blip r:embed="rId1" cstate="screen"/>
          <a:srcRect/>
          <a:stretch>
            <a:fillRect/>
          </a:stretch>
        </p:blipFill>
        <p:spPr>
          <a:xfrm>
            <a:off x="5903769" y="2147167"/>
            <a:ext cx="4773582" cy="27432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p="http://schemas.openxmlformats.org/presentationml/2006/main">
  <p:tag name="PA" val="v5.2.9"/>
  <p:tag name="RESOURCELIBID_ANIM" val="462"/>
</p:tagLst>
</file>

<file path=ppt/tags/tag2.xml><?xml version="1.0" encoding="utf-8"?>
<p:tagLst xmlns:p="http://schemas.openxmlformats.org/presentationml/2006/main">
  <p:tag name="PA" val="v5.2.9"/>
  <p:tag name="RESOURCELIBID_ANIM" val="462"/>
</p:tagLst>
</file>

<file path=ppt/tags/tag3.xml><?xml version="1.0" encoding="utf-8"?>
<p:tagLst xmlns:p="http://schemas.openxmlformats.org/presentationml/2006/main">
  <p:tag name="PA" val="v5.2.9"/>
  <p:tag name="RESOURCELIBID_ANIM" val="462"/>
</p:tagLst>
</file>

<file path=ppt/tags/tag4.xml><?xml version="1.0" encoding="utf-8"?>
<p:tagLst xmlns:p="http://schemas.openxmlformats.org/presentationml/2006/main">
  <p:tag name="PA" val="v5.2.9"/>
</p:tagLst>
</file>

<file path=ppt/tags/tag5.xml><?xml version="1.0" encoding="utf-8"?>
<p:tagLst xmlns:p="http://schemas.openxmlformats.org/presentationml/2006/main">
  <p:tag name="PA" val="v5.2.9"/>
</p:tagLst>
</file>

<file path=ppt/tags/tag6.xml><?xml version="1.0" encoding="utf-8"?>
<p:tagLst xmlns:p="http://schemas.openxmlformats.org/presentationml/2006/main">
  <p:tag name="commondata" val="eyJoZGlkIjoiYTA0YmFlNDFlZmIzMjczOWJjOGFmMGQ0MzA5ODE3Nzki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520</Words>
  <Application>WPS 演示</Application>
  <PresentationFormat>宽屏</PresentationFormat>
  <Paragraphs>71</Paragraphs>
  <Slides>9</Slides>
  <Notes>1</Notes>
  <HiddenSlides>1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23" baseType="lpstr">
      <vt:lpstr>Arial</vt:lpstr>
      <vt:lpstr>宋体</vt:lpstr>
      <vt:lpstr>Wingdings</vt:lpstr>
      <vt:lpstr>思源黑体 CN Regular</vt:lpstr>
      <vt:lpstr>仿宋_GB2312</vt:lpstr>
      <vt:lpstr>思源黑体 CN Bold</vt:lpstr>
      <vt:lpstr>思源黑体</vt:lpstr>
      <vt:lpstr>黑体</vt:lpstr>
      <vt:lpstr>微软雅黑</vt:lpstr>
      <vt:lpstr>Arial Unicode MS</vt:lpstr>
      <vt:lpstr>汉仪雅酷黑 65W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美滋</dc:creator>
  <cp:lastModifiedBy>三里桥收文员</cp:lastModifiedBy>
  <cp:revision>13</cp:revision>
  <dcterms:created xsi:type="dcterms:W3CDTF">2022-08-18T14:54:00Z</dcterms:created>
  <dcterms:modified xsi:type="dcterms:W3CDTF">2024-06-11T01:15:56Z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077977D2613F4DBCA9E0C97A52CC5A97_13</vt:lpwstr>
  </property>
  <property fmtid="{D5CDD505-2E9C-101B-9397-08002B2CF9AE}" pid="3" name="KSOProductBuildVer">
    <vt:lpwstr>2052-12.1.0.16729</vt:lpwstr>
  </property>
</Properties>
</file>