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14"/>
  </p:handoutMasterIdLst>
  <p:sldIdLst>
    <p:sldId id="256" r:id="rId3"/>
    <p:sldId id="257" r:id="rId5"/>
    <p:sldId id="258" r:id="rId6"/>
    <p:sldId id="259" r:id="rId7"/>
    <p:sldId id="262" r:id="rId8"/>
    <p:sldId id="268" r:id="rId9"/>
    <p:sldId id="265" r:id="rId10"/>
    <p:sldId id="266" r:id="rId11"/>
    <p:sldId id="269" r:id="rId12"/>
    <p:sldId id="271" r:id="rId13"/>
  </p:sldIdLst>
  <p:sldSz cx="12192000" cy="6858000"/>
  <p:notesSz cx="6858000" cy="9144000"/>
  <p:embeddedFontLst>
    <p:embeddedFont>
      <p:font typeface="汉仪君黑-45简" panose="020B0604020202020204" charset="-122"/>
      <p:regular r:id="rId19"/>
    </p:embeddedFont>
    <p:embeddedFont>
      <p:font typeface="汉仪雅酷黑简" panose="00020600040101010101" charset="-122"/>
      <p:regular r:id="rId20"/>
    </p:embeddedFont>
    <p:embeddedFont>
      <p:font typeface="方正小标宋简体" panose="03000509000000000000" charset="-122"/>
      <p:regular r:id="rId21"/>
    </p:embeddedFont>
    <p:embeddedFont>
      <p:font typeface="等线" panose="02010600030101010101" charset="-122"/>
      <p:regular r:id="rId22"/>
    </p:embeddedFont>
  </p:embeddedFontLst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ing" initials="b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9" autoAdjust="0"/>
    <p:restoredTop sz="95244" autoAdjust="0"/>
  </p:normalViewPr>
  <p:slideViewPr>
    <p:cSldViewPr snapToGrid="0">
      <p:cViewPr>
        <p:scale>
          <a:sx n="59" d="100"/>
          <a:sy n="59" d="100"/>
        </p:scale>
        <p:origin x="941" y="5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405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3" Type="http://schemas.openxmlformats.org/officeDocument/2006/relationships/tags" Target="tags/tag28.xml"/><Relationship Id="rId22" Type="http://schemas.openxmlformats.org/officeDocument/2006/relationships/font" Target="fonts/font4.fntdata"/><Relationship Id="rId21" Type="http://schemas.openxmlformats.org/officeDocument/2006/relationships/font" Target="fonts/font3.fntdata"/><Relationship Id="rId20" Type="http://schemas.openxmlformats.org/officeDocument/2006/relationships/font" Target="fonts/font2.fntdata"/><Relationship Id="rId2" Type="http://schemas.openxmlformats.org/officeDocument/2006/relationships/theme" Target="theme/theme1.xml"/><Relationship Id="rId19" Type="http://schemas.openxmlformats.org/officeDocument/2006/relationships/font" Target="fonts/font1.fntdata"/><Relationship Id="rId18" Type="http://schemas.openxmlformats.org/officeDocument/2006/relationships/commentAuthors" Target="commentAuthors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handoutMaster" Target="handoutMasters/handoutMaster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汉仪君黑-45简" panose="020B0604020202020204" charset="-122"/>
        <a:ea typeface="汉仪君黑-45简" panose="020B0604020202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80980909809880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40" y="-317"/>
            <a:ext cx="12192000" cy="685673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37795" y="125095"/>
            <a:ext cx="11921490" cy="660590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君黑-45简" panose="020B0604020202020204" charset="-122"/>
              <a:ea typeface="汉仪君黑-45简" panose="020B0604020202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3.xml"/><Relationship Id="rId2" Type="http://schemas.openxmlformats.org/officeDocument/2006/relationships/tags" Target="../tags/tag1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1" Type="http://schemas.openxmlformats.org/officeDocument/2006/relationships/notesSlide" Target="../notesSlides/notesSlide2.xml"/><Relationship Id="rId10" Type="http://schemas.openxmlformats.org/officeDocument/2006/relationships/slideLayout" Target="../slideLayouts/slideLayout3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6" Type="http://schemas.openxmlformats.org/officeDocument/2006/relationships/image" Target="../media/image3.jpeg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tags" Target="../tags/tag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21.xml"/><Relationship Id="rId8" Type="http://schemas.openxmlformats.org/officeDocument/2006/relationships/image" Target="../media/image4.png"/><Relationship Id="rId7" Type="http://schemas.openxmlformats.org/officeDocument/2006/relationships/image" Target="../media/image3.jpeg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2" Type="http://schemas.openxmlformats.org/officeDocument/2006/relationships/notesSlide" Target="../notesSlides/notesSlide6.xml"/><Relationship Id="rId11" Type="http://schemas.openxmlformats.org/officeDocument/2006/relationships/slideLayout" Target="../slideLayouts/slideLayout3.xml"/><Relationship Id="rId10" Type="http://schemas.openxmlformats.org/officeDocument/2006/relationships/tags" Target="../tags/tag22.xml"/><Relationship Id="rId1" Type="http://schemas.openxmlformats.org/officeDocument/2006/relationships/tags" Target="../tags/tag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4.png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tags" Target="../tags/tag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9-0-0-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673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190956" y="3727450"/>
            <a:ext cx="4035425" cy="3067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400" dirty="0">
                <a:solidFill>
                  <a:schemeClr val="bg1"/>
                </a:solidFill>
                <a:effectLst/>
                <a:latin typeface="汉仪君黑-45简" panose="020B0604020202020204" charset="-122"/>
                <a:ea typeface="汉仪君黑-45简" panose="020B0604020202020204" charset="-122"/>
                <a:cs typeface="汉仪君黑-45简" panose="020B0604020202020204" charset="-122"/>
              </a:rPr>
              <a:t>主讲：汪庆年</a:t>
            </a:r>
            <a:r>
              <a:rPr lang="en-US" altLang="zh-CN" sz="1400" dirty="0">
                <a:solidFill>
                  <a:schemeClr val="bg1"/>
                </a:solidFill>
                <a:effectLst/>
                <a:latin typeface="汉仪君黑-45简" panose="020B0604020202020204" charset="-122"/>
                <a:ea typeface="汉仪君黑-45简" panose="020B0604020202020204" charset="-122"/>
                <a:cs typeface="汉仪君黑-45简" panose="020B0604020202020204" charset="-122"/>
              </a:rPr>
              <a:t>             </a:t>
            </a:r>
            <a:r>
              <a:rPr lang="zh-CN" altLang="en-US" sz="1400" dirty="0">
                <a:solidFill>
                  <a:schemeClr val="bg1"/>
                </a:solidFill>
                <a:effectLst/>
                <a:latin typeface="汉仪君黑-45简" panose="020B0604020202020204" charset="-122"/>
                <a:ea typeface="汉仪君黑-45简" panose="020B0604020202020204" charset="-122"/>
                <a:cs typeface="汉仪君黑-45简" panose="020B0604020202020204" charset="-122"/>
              </a:rPr>
              <a:t>时间：</a:t>
            </a:r>
            <a:r>
              <a:rPr lang="en-US" altLang="zh-CN" sz="1400" dirty="0">
                <a:solidFill>
                  <a:schemeClr val="bg1"/>
                </a:solidFill>
                <a:effectLst/>
                <a:latin typeface="汉仪君黑-45简" panose="020B0604020202020204" charset="-122"/>
                <a:ea typeface="汉仪君黑-45简" panose="020B0604020202020204" charset="-122"/>
                <a:cs typeface="汉仪君黑-45简" panose="020B0604020202020204" charset="-122"/>
              </a:rPr>
              <a:t>2024</a:t>
            </a:r>
            <a:r>
              <a:rPr lang="zh-CN" altLang="en-US" sz="1400" dirty="0">
                <a:solidFill>
                  <a:schemeClr val="bg1"/>
                </a:solidFill>
                <a:effectLst/>
                <a:latin typeface="汉仪君黑-45简" panose="020B0604020202020204" charset="-122"/>
                <a:ea typeface="汉仪君黑-45简" panose="020B0604020202020204" charset="-122"/>
                <a:cs typeface="汉仪君黑-45简" panose="020B0604020202020204" charset="-122"/>
              </a:rPr>
              <a:t>年</a:t>
            </a:r>
            <a:r>
              <a:rPr lang="en-US" altLang="zh-CN" sz="1400" dirty="0">
                <a:solidFill>
                  <a:schemeClr val="bg1"/>
                </a:solidFill>
                <a:effectLst/>
                <a:latin typeface="汉仪君黑-45简" panose="020B0604020202020204" charset="-122"/>
                <a:ea typeface="汉仪君黑-45简" panose="020B0604020202020204" charset="-122"/>
                <a:cs typeface="汉仪君黑-45简" panose="020B0604020202020204" charset="-122"/>
              </a:rPr>
              <a:t>7</a:t>
            </a:r>
            <a:r>
              <a:rPr lang="zh-CN" altLang="en-US" sz="1400" dirty="0">
                <a:solidFill>
                  <a:schemeClr val="bg1"/>
                </a:solidFill>
                <a:effectLst/>
                <a:latin typeface="汉仪君黑-45简" panose="020B0604020202020204" charset="-122"/>
                <a:ea typeface="汉仪君黑-45简" panose="020B0604020202020204" charset="-122"/>
                <a:cs typeface="汉仪君黑-45简" panose="020B0604020202020204" charset="-122"/>
              </a:rPr>
              <a:t>月</a:t>
            </a:r>
            <a:r>
              <a:rPr lang="en-US" altLang="zh-CN" sz="1400" dirty="0">
                <a:solidFill>
                  <a:schemeClr val="bg1"/>
                </a:solidFill>
                <a:effectLst/>
                <a:latin typeface="汉仪君黑-45简" panose="020B0604020202020204" charset="-122"/>
                <a:ea typeface="汉仪君黑-45简" panose="020B0604020202020204" charset="-122"/>
                <a:cs typeface="汉仪君黑-45简" panose="020B0604020202020204" charset="-122"/>
              </a:rPr>
              <a:t>8</a:t>
            </a:r>
            <a:r>
              <a:rPr lang="zh-CN" altLang="en-US" sz="1400" dirty="0">
                <a:solidFill>
                  <a:schemeClr val="bg1"/>
                </a:solidFill>
                <a:effectLst/>
                <a:latin typeface="汉仪君黑-45简" panose="020B0604020202020204" charset="-122"/>
                <a:ea typeface="汉仪君黑-45简" panose="020B0604020202020204" charset="-122"/>
                <a:cs typeface="汉仪君黑-45简" panose="020B0604020202020204" charset="-122"/>
              </a:rPr>
              <a:t>日</a:t>
            </a:r>
            <a:endParaRPr lang="zh-CN" altLang="en-US" sz="1400" dirty="0">
              <a:solidFill>
                <a:schemeClr val="bg1"/>
              </a:solidFill>
              <a:effectLst/>
              <a:latin typeface="汉仪君黑-45简" panose="020B0604020202020204" charset="-122"/>
              <a:ea typeface="汉仪君黑-45简" panose="020B0604020202020204" charset="-122"/>
              <a:cs typeface="汉仪君黑-45简" panose="020B0604020202020204" charset="-122"/>
            </a:endParaRPr>
          </a:p>
        </p:txBody>
      </p:sp>
      <p:sp>
        <p:nvSpPr>
          <p:cNvPr id="7" name="文本框 9"/>
          <p:cNvSpPr txBox="1"/>
          <p:nvPr>
            <p:custDataLst>
              <p:tags r:id="rId2"/>
            </p:custDataLst>
          </p:nvPr>
        </p:nvSpPr>
        <p:spPr>
          <a:xfrm>
            <a:off x="2682875" y="2771775"/>
            <a:ext cx="7178040" cy="64516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defTabSz="457200">
              <a:lnSpc>
                <a:spcPct val="130000"/>
              </a:lnSpc>
              <a:defRPr sz="12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8"/>
                <a:ea typeface="思源黑体 CN Normal" panose="020B0400000000000000" pitchFamily="34" charset="-128"/>
              </a:defRPr>
            </a:lvl1pPr>
          </a:lstStyle>
          <a:p>
            <a:pPr algn="ctr" defTabSz="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bg1"/>
                </a:solidFill>
                <a:latin typeface="汉仪君黑-45简" panose="020B0604020202020204" charset="-122"/>
                <a:ea typeface="汉仪君黑-45简" panose="020B0604020202020204" charset="-122"/>
                <a:cs typeface="+mn-ea"/>
                <a:sym typeface="+mn-lt"/>
              </a:rPr>
              <a:t>全国电动车火灾事故就高达百起，频率之高可想而知。电动车一旦发生火灾，后果不堪设想，严重危及自身及他人生命财产安全</a:t>
            </a:r>
            <a:endParaRPr lang="zh-CN" altLang="en-US" dirty="0">
              <a:solidFill>
                <a:schemeClr val="bg1"/>
              </a:solidFill>
              <a:latin typeface="汉仪君黑-45简" panose="020B0604020202020204" charset="-122"/>
              <a:ea typeface="汉仪君黑-45简" panose="020B0604020202020204" charset="-122"/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703070" y="928370"/>
            <a:ext cx="903287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defTabSz="457200">
              <a:defRPr/>
            </a:pPr>
            <a:r>
              <a:rPr lang="zh-CN" altLang="zh-CN" sz="5400" kern="0" dirty="0">
                <a:solidFill>
                  <a:schemeClr val="bg1"/>
                </a:solidFill>
                <a:latin typeface="汉仪雅酷黑简" panose="00020600040101010101" charset="-122"/>
                <a:ea typeface="汉仪雅酷黑简" panose="00020600040101010101" charset="-122"/>
                <a:cs typeface="汉仪君黑-45简" panose="020B0604020202020204" charset="-122"/>
                <a:sym typeface="+mn-lt"/>
              </a:rPr>
              <a:t>电动自行车安全隐患全链条整治行动实施方案</a:t>
            </a:r>
            <a:endParaRPr lang="zh-CN" altLang="zh-CN" sz="5400" kern="0" dirty="0">
              <a:solidFill>
                <a:schemeClr val="bg1"/>
              </a:solidFill>
              <a:latin typeface="汉仪雅酷黑简" panose="00020600040101010101" charset="-122"/>
              <a:ea typeface="汉仪雅酷黑简" panose="00020600040101010101" charset="-122"/>
              <a:cs typeface="汉仪君黑-45简" panose="020B0604020202020204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/>
      <p:bldP spid="7" grpId="0" bldLvl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7"/>
          <p:cNvSpPr txBox="1"/>
          <p:nvPr/>
        </p:nvSpPr>
        <p:spPr>
          <a:xfrm>
            <a:off x="999698" y="351085"/>
            <a:ext cx="1808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汉仪君黑-45简" panose="020B0604020202020204" charset="-122"/>
                <a:ea typeface="汉仪君黑-45简" panose="020B0604020202020204" charset="-122"/>
                <a:cs typeface="+mn-ea"/>
                <a:sym typeface="+mn-lt"/>
              </a:rPr>
              <a:t>时间安排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汉仪君黑-45简" panose="020B0604020202020204" charset="-122"/>
              <a:ea typeface="汉仪君黑-45简" panose="020B0604020202020204" charset="-122"/>
              <a:cs typeface="+mn-ea"/>
              <a:sym typeface="+mn-lt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321945" y="256540"/>
            <a:ext cx="694690" cy="642620"/>
            <a:chOff x="958" y="2552"/>
            <a:chExt cx="1764" cy="1632"/>
          </a:xfrm>
        </p:grpSpPr>
        <p:sp>
          <p:nvSpPr>
            <p:cNvPr id="11" name="矩形: 圆角 11"/>
            <p:cNvSpPr/>
            <p:nvPr/>
          </p:nvSpPr>
          <p:spPr>
            <a:xfrm>
              <a:off x="1185" y="2777"/>
              <a:ext cx="1401" cy="1351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汉仪君黑-45简" panose="020B0604020202020204" charset="-122"/>
                <a:ea typeface="汉仪君黑-45简" panose="020B0604020202020204" charset="-122"/>
                <a:cs typeface="汉仪君黑-45简" panose="020B0604020202020204" charset="-122"/>
              </a:endParaRPr>
            </a:p>
          </p:txBody>
        </p:sp>
        <p:pic>
          <p:nvPicPr>
            <p:cNvPr id="17" name="图片 16" descr="89789798778787-06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958" y="2552"/>
              <a:ext cx="1764" cy="1632"/>
            </a:xfrm>
            <a:prstGeom prst="rect">
              <a:avLst/>
            </a:prstGeom>
          </p:spPr>
        </p:pic>
      </p:grp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1668780" y="935355"/>
          <a:ext cx="8854440" cy="5224780"/>
        </p:xfrm>
        <a:graphic>
          <a:graphicData uri="http://schemas.openxmlformats.org/drawingml/2006/table">
            <a:tbl>
              <a:tblPr/>
              <a:tblGrid>
                <a:gridCol w="4511040"/>
                <a:gridCol w="1566545"/>
                <a:gridCol w="2091055"/>
                <a:gridCol w="685800"/>
              </a:tblGrid>
              <a:tr h="474980">
                <a:tc gridSpan="4">
                  <a:txBody>
                    <a:bodyPr/>
                    <a:p>
                      <a:pPr marL="6858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i="0">
                          <a:solidFill>
                            <a:srgbClr val="000000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</a:rPr>
                        <a:t>三里桥街道电动车整治计划时间表</a:t>
                      </a:r>
                      <a:endParaRPr lang="zh-CN" sz="2000" i="0">
                        <a:solidFill>
                          <a:srgbClr val="000000"/>
                        </a:solidFill>
                        <a:latin typeface="方正小标宋简体" panose="03000509000000000000" charset="-122"/>
                        <a:ea typeface="方正小标宋简体" panose="03000509000000000000" charset="-122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T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>
                      <a:noFill/>
                    </a:lnR>
                    <a:lnT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474980">
                <a:tc>
                  <a:txBody>
                    <a:bodyPr/>
                    <a:p>
                      <a:pPr marL="6858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100" b="1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电动车整治内容</a:t>
                      </a:r>
                      <a:endParaRPr lang="zh-CN" sz="1100" b="1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100" b="1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时间安排</a:t>
                      </a:r>
                      <a:endParaRPr lang="zh-CN" sz="1100" b="1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100" b="1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责任单位</a:t>
                      </a:r>
                      <a:endParaRPr lang="zh-CN" sz="1100" b="1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100" b="1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备注</a:t>
                      </a:r>
                      <a:endParaRPr lang="zh-CN" sz="1100" b="1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4980">
                <a:tc>
                  <a:txBody>
                    <a:bodyPr/>
                    <a:p>
                      <a:pPr marL="6858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10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制定整治方案</a:t>
                      </a:r>
                      <a:endParaRPr lang="zh-CN" sz="110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2024.7.8</a:t>
                      </a:r>
                      <a:endParaRPr lang="en-US" altLang="zh-CN" sz="110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10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执法队及各社区</a:t>
                      </a:r>
                      <a:endParaRPr lang="zh-CN" sz="110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 </a:t>
                      </a:r>
                      <a:endParaRPr lang="en-US" altLang="zh-CN" sz="110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4980">
                <a:tc>
                  <a:txBody>
                    <a:bodyPr/>
                    <a:p>
                      <a:pPr marL="6858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10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召开动员会</a:t>
                      </a:r>
                      <a:endParaRPr lang="zh-CN" sz="110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2024.7.9</a:t>
                      </a:r>
                      <a:endParaRPr lang="en-US" altLang="zh-CN" sz="110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10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执法队及各社区</a:t>
                      </a:r>
                      <a:endParaRPr lang="zh-CN" sz="110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 </a:t>
                      </a:r>
                      <a:endParaRPr lang="en-US" altLang="zh-CN" sz="110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4980">
                <a:tc>
                  <a:txBody>
                    <a:bodyPr/>
                    <a:p>
                      <a:pPr marL="6858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10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对辖区充电桩及销售经营单位排查摸底，并建立台账。</a:t>
                      </a:r>
                      <a:endParaRPr lang="zh-CN" sz="110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2024.7.10--7.15</a:t>
                      </a:r>
                      <a:endParaRPr lang="en-US" altLang="zh-CN" sz="110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10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执法队及各社区</a:t>
                      </a:r>
                      <a:endParaRPr lang="zh-CN" sz="110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 </a:t>
                      </a:r>
                      <a:endParaRPr lang="en-US" altLang="zh-CN" sz="110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4980">
                <a:tc>
                  <a:txBody>
                    <a:bodyPr/>
                    <a:p>
                      <a:pPr marL="6858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10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对辖区充电桩及销售经营单位进行检查，发现的隐患进行督导，对隐患整改做到闭环，需要职能部门处理，立即上报给职能部门</a:t>
                      </a:r>
                      <a:endParaRPr lang="zh-CN" sz="110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2024.7.16--8.28</a:t>
                      </a:r>
                      <a:endParaRPr lang="en-US" altLang="zh-CN" sz="110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10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执法队及各社区</a:t>
                      </a:r>
                      <a:endParaRPr lang="zh-CN" sz="110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 </a:t>
                      </a:r>
                      <a:endParaRPr lang="en-US" altLang="zh-CN" sz="110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4980">
                <a:tc>
                  <a:txBody>
                    <a:bodyPr/>
                    <a:p>
                      <a:pPr marL="6858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10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要求物业做好充电桩规划，不足的按制度要求处理，参考</a:t>
                      </a:r>
                      <a:r>
                        <a:rPr lang="en-US" altLang="zh-CN" sz="110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16</a:t>
                      </a:r>
                      <a:r>
                        <a:rPr lang="zh-CN" altLang="en-US" sz="110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号文件精神</a:t>
                      </a:r>
                      <a:endParaRPr lang="zh-CN" altLang="en-US" sz="110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8</a:t>
                      </a:r>
                      <a:r>
                        <a:rPr lang="zh-CN" altLang="en-US" sz="110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月底</a:t>
                      </a:r>
                      <a:endParaRPr lang="zh-CN" altLang="en-US" sz="110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10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街道物业办及各社区</a:t>
                      </a:r>
                      <a:endParaRPr lang="zh-CN" sz="110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 </a:t>
                      </a:r>
                      <a:endParaRPr lang="en-US" altLang="zh-CN" sz="110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4980">
                <a:tc>
                  <a:txBody>
                    <a:bodyPr/>
                    <a:p>
                      <a:pPr marL="6858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10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规范充电费用</a:t>
                      </a:r>
                      <a:endParaRPr lang="zh-CN" sz="110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8</a:t>
                      </a:r>
                      <a:r>
                        <a:rPr lang="zh-CN" altLang="en-US" sz="110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月底</a:t>
                      </a:r>
                      <a:endParaRPr lang="zh-CN" altLang="en-US" sz="110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10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街道物业办及各社区</a:t>
                      </a:r>
                      <a:endParaRPr lang="zh-CN" sz="110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 </a:t>
                      </a:r>
                      <a:endParaRPr lang="en-US" altLang="zh-CN" sz="110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4980">
                <a:tc>
                  <a:txBody>
                    <a:bodyPr/>
                    <a:p>
                      <a:pPr marL="6858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10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协助规范销售平台</a:t>
                      </a:r>
                      <a:endParaRPr lang="zh-CN" sz="110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8</a:t>
                      </a:r>
                      <a:r>
                        <a:rPr lang="zh-CN" altLang="en-US" sz="110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月底</a:t>
                      </a:r>
                      <a:endParaRPr lang="zh-CN" altLang="en-US" sz="110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10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各社区</a:t>
                      </a:r>
                      <a:endParaRPr lang="zh-CN" sz="110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 </a:t>
                      </a:r>
                      <a:endParaRPr lang="en-US" altLang="zh-CN" sz="110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4980">
                <a:tc>
                  <a:txBody>
                    <a:bodyPr/>
                    <a:p>
                      <a:pPr marL="6858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10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严查非法改装，制假售假</a:t>
                      </a:r>
                      <a:endParaRPr lang="zh-CN" sz="110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8</a:t>
                      </a:r>
                      <a:r>
                        <a:rPr lang="zh-CN" altLang="en-US" sz="110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月底</a:t>
                      </a:r>
                      <a:endParaRPr lang="zh-CN" altLang="en-US" sz="110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10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辖区相关职能部门各社区协助</a:t>
                      </a:r>
                      <a:endParaRPr lang="zh-CN" sz="110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 </a:t>
                      </a:r>
                      <a:endParaRPr lang="en-US" altLang="zh-CN" sz="110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4980">
                <a:tc>
                  <a:txBody>
                    <a:bodyPr/>
                    <a:p>
                      <a:pPr marL="6858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10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协助老旧废旧电池处理</a:t>
                      </a:r>
                      <a:endParaRPr lang="zh-CN" sz="110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8</a:t>
                      </a:r>
                      <a:r>
                        <a:rPr lang="zh-CN" altLang="en-US" sz="110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月底</a:t>
                      </a:r>
                      <a:endParaRPr lang="zh-CN" altLang="en-US" sz="110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10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对应职能部门各社区协助</a:t>
                      </a:r>
                      <a:endParaRPr lang="zh-CN" sz="110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sz="110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:randomBar dir="vert"/>
      </p:transition>
    </mc:Choice>
    <mc:Fallback>
      <p:transition spd="slow" advClick="0" advTm="2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80980909809880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6730"/>
          </a:xfrm>
          <a:prstGeom prst="rect">
            <a:avLst/>
          </a:prstGeom>
        </p:spPr>
      </p:pic>
      <p:sp>
        <p:nvSpPr>
          <p:cNvPr id="181" name="文本框 180"/>
          <p:cNvSpPr txBox="1"/>
          <p:nvPr/>
        </p:nvSpPr>
        <p:spPr>
          <a:xfrm>
            <a:off x="4996622" y="793689"/>
            <a:ext cx="256349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spc="600" dirty="0">
                <a:solidFill>
                  <a:schemeClr val="bg1"/>
                </a:solidFill>
                <a:effectLst/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汉仪雅酷黑简" panose="00020600040101010101" charset="-122"/>
              </a:rPr>
              <a:t>目</a:t>
            </a:r>
            <a:r>
              <a:rPr lang="en-US" altLang="zh-CN" sz="5400" spc="600" dirty="0">
                <a:solidFill>
                  <a:schemeClr val="bg1"/>
                </a:solidFill>
                <a:effectLst/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汉仪雅酷黑简" panose="00020600040101010101" charset="-122"/>
              </a:rPr>
              <a:t> </a:t>
            </a:r>
            <a:r>
              <a:rPr lang="zh-CN" altLang="en-US" sz="5400" spc="600" dirty="0">
                <a:solidFill>
                  <a:schemeClr val="bg1"/>
                </a:solidFill>
                <a:effectLst/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汉仪雅酷黑简" panose="00020600040101010101" charset="-122"/>
              </a:rPr>
              <a:t>录</a:t>
            </a:r>
            <a:endParaRPr lang="zh-CN" altLang="en-US" sz="5400" spc="600" dirty="0">
              <a:solidFill>
                <a:schemeClr val="bg1"/>
              </a:solidFill>
              <a:effectLst/>
              <a:latin typeface="汉仪雅酷黑简" panose="00020600040101010101" charset="-122"/>
              <a:ea typeface="汉仪雅酷黑简" panose="00020600040101010101" charset="-122"/>
              <a:cs typeface="汉仪雅酷黑简" panose="00020600040101010101" charset="-122"/>
              <a:sym typeface="汉仪雅酷黑简" panose="00020600040101010101" charset="-122"/>
            </a:endParaRPr>
          </a:p>
        </p:txBody>
      </p:sp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2241541" y="2210474"/>
            <a:ext cx="676236" cy="676236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汉仪君黑-45简" panose="020B0604020202020204" charset="-122"/>
                <a:ea typeface="汉仪君黑-45简" panose="020B0604020202020204" charset="-122"/>
                <a:cs typeface="+mn-ea"/>
                <a:sym typeface="+mn-lt"/>
              </a:rPr>
              <a:t>01</a:t>
            </a:r>
            <a:endParaRPr lang="en-US" altLang="zh-CN" sz="2000" b="1" dirty="0">
              <a:solidFill>
                <a:schemeClr val="bg1"/>
              </a:solidFill>
              <a:latin typeface="汉仪君黑-45简" panose="020B0604020202020204" charset="-122"/>
              <a:ea typeface="汉仪君黑-45简" panose="020B0604020202020204" charset="-122"/>
              <a:cs typeface="+mn-ea"/>
              <a:sym typeface="+mn-lt"/>
            </a:endParaRPr>
          </a:p>
        </p:txBody>
      </p:sp>
      <p:sp>
        <p:nvSpPr>
          <p:cNvPr id="9" name="文本框"/>
          <p:cNvSpPr/>
          <p:nvPr>
            <p:custDataLst>
              <p:tags r:id="rId3"/>
            </p:custDataLst>
          </p:nvPr>
        </p:nvSpPr>
        <p:spPr>
          <a:xfrm>
            <a:off x="3050982" y="2186844"/>
            <a:ext cx="2054860" cy="699770"/>
          </a:xfrm>
          <a:prstGeom prst="rect">
            <a:avLst/>
          </a:prstGeom>
        </p:spPr>
        <p:txBody>
          <a:bodyPr wrap="none" anchor="ctr">
            <a:normAutofit/>
          </a:bodyPr>
          <a:lstStyle/>
          <a:p>
            <a:pPr algn="l"/>
            <a:r>
              <a:rPr lang="zh-CN" altLang="en-US" sz="2400" dirty="0">
                <a:solidFill>
                  <a:schemeClr val="bg1"/>
                </a:solidFill>
                <a:latin typeface="汉仪雅酷黑简" panose="00020600040101010101" charset="-122"/>
                <a:ea typeface="汉仪雅酷黑简" panose="00020600040101010101" charset="-122"/>
                <a:cs typeface="+mn-ea"/>
                <a:sym typeface="+mn-lt"/>
              </a:rPr>
              <a:t>总体要求</a:t>
            </a:r>
            <a:endParaRPr lang="zh-CN" altLang="en-US" sz="2400" dirty="0">
              <a:solidFill>
                <a:schemeClr val="bg1"/>
              </a:solidFill>
              <a:latin typeface="汉仪雅酷黑简" panose="00020600040101010101" charset="-122"/>
              <a:ea typeface="汉仪雅酷黑简" panose="00020600040101010101" charset="-122"/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>
            <p:custDataLst>
              <p:tags r:id="rId4"/>
            </p:custDataLst>
          </p:nvPr>
        </p:nvSpPr>
        <p:spPr>
          <a:xfrm>
            <a:off x="2241541" y="3400272"/>
            <a:ext cx="676236" cy="676236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汉仪君黑-45简" panose="020B0604020202020204" charset="-122"/>
                <a:ea typeface="汉仪君黑-45简" panose="020B0604020202020204" charset="-122"/>
                <a:cs typeface="+mn-ea"/>
                <a:sym typeface="+mn-lt"/>
              </a:rPr>
              <a:t>02</a:t>
            </a:r>
            <a:endParaRPr lang="en-US" altLang="zh-CN" sz="2000" b="1" dirty="0">
              <a:solidFill>
                <a:schemeClr val="bg1"/>
              </a:solidFill>
              <a:latin typeface="汉仪君黑-45简" panose="020B0604020202020204" charset="-122"/>
              <a:ea typeface="汉仪君黑-45简" panose="020B0604020202020204" charset="-122"/>
              <a:cs typeface="+mn-ea"/>
              <a:sym typeface="+mn-lt"/>
            </a:endParaRPr>
          </a:p>
        </p:txBody>
      </p:sp>
      <p:sp>
        <p:nvSpPr>
          <p:cNvPr id="14" name="文本框"/>
          <p:cNvSpPr/>
          <p:nvPr>
            <p:custDataLst>
              <p:tags r:id="rId5"/>
            </p:custDataLst>
          </p:nvPr>
        </p:nvSpPr>
        <p:spPr>
          <a:xfrm>
            <a:off x="3137977" y="3371472"/>
            <a:ext cx="2054860" cy="699770"/>
          </a:xfrm>
          <a:prstGeom prst="rect">
            <a:avLst/>
          </a:prstGeom>
        </p:spPr>
        <p:txBody>
          <a:bodyPr wrap="none" anchor="ctr">
            <a:normAutofit/>
          </a:bodyPr>
          <a:lstStyle/>
          <a:p>
            <a:pPr algn="l"/>
            <a:r>
              <a:rPr lang="zh-CN" altLang="en-US" sz="2400" dirty="0">
                <a:solidFill>
                  <a:schemeClr val="bg1"/>
                </a:solidFill>
                <a:latin typeface="汉仪雅酷黑简" panose="00020600040101010101" charset="-122"/>
                <a:ea typeface="汉仪雅酷黑简" panose="00020600040101010101" charset="-122"/>
                <a:cs typeface="+mn-ea"/>
                <a:sym typeface="+mn-lt"/>
              </a:rPr>
              <a:t>整治重点</a:t>
            </a:r>
            <a:endParaRPr lang="zh-CN" altLang="en-US" sz="2400" dirty="0">
              <a:solidFill>
                <a:schemeClr val="bg1"/>
              </a:solidFill>
              <a:latin typeface="汉仪雅酷黑简" panose="00020600040101010101" charset="-122"/>
              <a:ea typeface="汉仪雅酷黑简" panose="00020600040101010101" charset="-122"/>
              <a:cs typeface="+mn-ea"/>
              <a:sym typeface="+mn-lt"/>
            </a:endParaRPr>
          </a:p>
        </p:txBody>
      </p:sp>
      <p:sp>
        <p:nvSpPr>
          <p:cNvPr id="16" name="矩形 15"/>
          <p:cNvSpPr/>
          <p:nvPr>
            <p:custDataLst>
              <p:tags r:id="rId6"/>
            </p:custDataLst>
          </p:nvPr>
        </p:nvSpPr>
        <p:spPr>
          <a:xfrm>
            <a:off x="6960226" y="2277149"/>
            <a:ext cx="676236" cy="676236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汉仪君黑-45简" panose="020B0604020202020204" charset="-122"/>
                <a:ea typeface="汉仪君黑-45简" panose="020B0604020202020204" charset="-122"/>
                <a:cs typeface="+mn-ea"/>
                <a:sym typeface="+mn-lt"/>
              </a:rPr>
              <a:t>03</a:t>
            </a:r>
            <a:endParaRPr lang="en-US" altLang="zh-CN" sz="2000" b="1" dirty="0">
              <a:solidFill>
                <a:schemeClr val="bg1"/>
              </a:solidFill>
              <a:latin typeface="汉仪君黑-45简" panose="020B0604020202020204" charset="-122"/>
              <a:ea typeface="汉仪君黑-45简" panose="020B0604020202020204" charset="-122"/>
              <a:cs typeface="+mn-ea"/>
              <a:sym typeface="+mn-lt"/>
            </a:endParaRPr>
          </a:p>
        </p:txBody>
      </p:sp>
      <p:sp>
        <p:nvSpPr>
          <p:cNvPr id="17" name="文本框"/>
          <p:cNvSpPr/>
          <p:nvPr>
            <p:custDataLst>
              <p:tags r:id="rId7"/>
            </p:custDataLst>
          </p:nvPr>
        </p:nvSpPr>
        <p:spPr>
          <a:xfrm>
            <a:off x="7769667" y="2253721"/>
            <a:ext cx="2054860" cy="699770"/>
          </a:xfrm>
          <a:prstGeom prst="rect">
            <a:avLst/>
          </a:prstGeom>
        </p:spPr>
        <p:txBody>
          <a:bodyPr wrap="none" anchor="ctr">
            <a:normAutofit/>
          </a:bodyPr>
          <a:lstStyle/>
          <a:p>
            <a:pPr algn="l"/>
            <a:r>
              <a:rPr lang="zh-CN" altLang="en-US" sz="2400" dirty="0">
                <a:solidFill>
                  <a:schemeClr val="bg1"/>
                </a:solidFill>
                <a:latin typeface="汉仪雅酷黑简" panose="00020600040101010101" charset="-122"/>
                <a:ea typeface="汉仪雅酷黑简" panose="00020600040101010101" charset="-122"/>
                <a:cs typeface="+mn-ea"/>
                <a:sym typeface="+mn-lt"/>
              </a:rPr>
              <a:t>工作要求</a:t>
            </a:r>
            <a:endParaRPr lang="zh-CN" altLang="en-US" sz="2400" dirty="0">
              <a:solidFill>
                <a:schemeClr val="bg1"/>
              </a:solidFill>
              <a:latin typeface="汉仪雅酷黑简" panose="00020600040101010101" charset="-122"/>
              <a:ea typeface="汉仪雅酷黑简" panose="00020600040101010101" charset="-122"/>
              <a:cs typeface="+mn-ea"/>
              <a:sym typeface="+mn-lt"/>
            </a:endParaRPr>
          </a:p>
        </p:txBody>
      </p:sp>
      <p:sp>
        <p:nvSpPr>
          <p:cNvPr id="19" name="矩形 18"/>
          <p:cNvSpPr/>
          <p:nvPr>
            <p:custDataLst>
              <p:tags r:id="rId8"/>
            </p:custDataLst>
          </p:nvPr>
        </p:nvSpPr>
        <p:spPr>
          <a:xfrm>
            <a:off x="6960226" y="3478377"/>
            <a:ext cx="676236" cy="676236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汉仪君黑-45简" panose="020B0604020202020204" charset="-122"/>
                <a:ea typeface="汉仪君黑-45简" panose="020B0604020202020204" charset="-122"/>
                <a:cs typeface="+mn-ea"/>
                <a:sym typeface="+mn-lt"/>
              </a:rPr>
              <a:t>04</a:t>
            </a:r>
            <a:endParaRPr lang="en-US" altLang="zh-CN" sz="2000" b="1" dirty="0">
              <a:solidFill>
                <a:schemeClr val="bg1"/>
              </a:solidFill>
              <a:latin typeface="汉仪君黑-45简" panose="020B0604020202020204" charset="-122"/>
              <a:ea typeface="汉仪君黑-45简" panose="020B0604020202020204" charset="-122"/>
              <a:cs typeface="+mn-ea"/>
              <a:sym typeface="+mn-lt"/>
            </a:endParaRPr>
          </a:p>
        </p:txBody>
      </p:sp>
      <p:sp>
        <p:nvSpPr>
          <p:cNvPr id="21" name="文本框"/>
          <p:cNvSpPr/>
          <p:nvPr>
            <p:custDataLst>
              <p:tags r:id="rId9"/>
            </p:custDataLst>
          </p:nvPr>
        </p:nvSpPr>
        <p:spPr>
          <a:xfrm>
            <a:off x="7769667" y="3478444"/>
            <a:ext cx="2054860" cy="699770"/>
          </a:xfrm>
          <a:prstGeom prst="rect">
            <a:avLst/>
          </a:prstGeom>
        </p:spPr>
        <p:txBody>
          <a:bodyPr wrap="none" anchor="ctr">
            <a:normAutofit/>
          </a:bodyPr>
          <a:lstStyle/>
          <a:p>
            <a:pPr algn="l"/>
            <a:r>
              <a:rPr lang="zh-CN" altLang="en-US" sz="2400" dirty="0">
                <a:solidFill>
                  <a:schemeClr val="bg1"/>
                </a:solidFill>
                <a:latin typeface="汉仪雅酷黑简" panose="00020600040101010101" charset="-122"/>
                <a:ea typeface="汉仪雅酷黑简" panose="00020600040101010101" charset="-122"/>
                <a:cs typeface="+mn-ea"/>
                <a:sym typeface="+mn-lt"/>
              </a:rPr>
              <a:t>时间安排</a:t>
            </a:r>
            <a:endParaRPr lang="zh-CN" altLang="en-US" sz="2400" dirty="0">
              <a:solidFill>
                <a:schemeClr val="bg1"/>
              </a:solidFill>
              <a:latin typeface="汉仪雅酷黑简" panose="00020600040101010101" charset="-122"/>
              <a:ea typeface="汉仪雅酷黑简" panose="000206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" grpId="0"/>
      <p:bldP spid="6" grpId="0" bldLvl="0" animBg="1"/>
      <p:bldP spid="13" grpId="0" bldLvl="0" animBg="1"/>
      <p:bldP spid="16" grpId="0" bldLvl="0" animBg="1"/>
      <p:bldP spid="19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9-0-0-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673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5652303" y="1401413"/>
            <a:ext cx="892160" cy="892159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4170" dirty="0">
                <a:solidFill>
                  <a:schemeClr val="bg1"/>
                </a:solidFill>
                <a:latin typeface="汉仪君黑-45简" panose="020B0604020202020204" charset="-122"/>
                <a:ea typeface="汉仪君黑-45简" panose="020B0604020202020204" charset="-122"/>
                <a:cs typeface="汉仪君黑-45简" panose="020B0604020202020204" charset="-122"/>
                <a:sym typeface="Arial" panose="020B0604020202020204" pitchFamily="34" charset="0"/>
              </a:rPr>
              <a:t>01</a:t>
            </a:r>
            <a:endParaRPr lang="en-US" altLang="zh-CN" sz="4170" dirty="0">
              <a:solidFill>
                <a:schemeClr val="bg1"/>
              </a:solidFill>
              <a:latin typeface="汉仪君黑-45简" panose="020B0604020202020204" charset="-122"/>
              <a:ea typeface="汉仪君黑-45简" panose="020B0604020202020204" charset="-122"/>
              <a:cs typeface="汉仪君黑-45简" panose="020B0604020202020204" charset="-122"/>
              <a:sym typeface="Arial" panose="020B0604020202020204" pitchFamily="34" charset="0"/>
            </a:endParaRPr>
          </a:p>
        </p:txBody>
      </p:sp>
      <p:sp>
        <p:nvSpPr>
          <p:cNvPr id="8" name="文本框"/>
          <p:cNvSpPr/>
          <p:nvPr/>
        </p:nvSpPr>
        <p:spPr>
          <a:xfrm>
            <a:off x="3910608" y="2489796"/>
            <a:ext cx="4372610" cy="69977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4550" dirty="0">
                <a:solidFill>
                  <a:schemeClr val="bg1"/>
                </a:solidFill>
                <a:latin typeface="汉仪雅酷黑简" panose="00020600040101010101" charset="-122"/>
                <a:ea typeface="汉仪雅酷黑简" panose="00020600040101010101" charset="-122"/>
                <a:cs typeface="+mn-ea"/>
                <a:sym typeface="+mn-lt"/>
              </a:rPr>
              <a:t>总体要求</a:t>
            </a:r>
            <a:endParaRPr lang="zh-CN" altLang="en-US" sz="4550" dirty="0">
              <a:solidFill>
                <a:schemeClr val="bg1"/>
              </a:solidFill>
              <a:latin typeface="汉仪雅酷黑简" panose="00020600040101010101" charset="-122"/>
              <a:ea typeface="汉仪雅酷黑简" panose="000206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: 圆角 30"/>
          <p:cNvSpPr/>
          <p:nvPr>
            <p:custDataLst>
              <p:tags r:id="rId1"/>
            </p:custDataLst>
          </p:nvPr>
        </p:nvSpPr>
        <p:spPr>
          <a:xfrm>
            <a:off x="3844290" y="2179320"/>
            <a:ext cx="3685540" cy="2858770"/>
          </a:xfrm>
          <a:prstGeom prst="bracePair">
            <a:avLst/>
          </a:prstGeom>
          <a:noFill/>
          <a:ln>
            <a:solidFill>
              <a:srgbClr val="C00000"/>
            </a:solidFill>
          </a:ln>
        </p:spPr>
        <p:txBody>
          <a:bodyPr vert="horz" wrap="square" lIns="121920" tIns="60960" rIns="121920" bIns="60960" numCol="1" anchor="t" anchorCtr="0" compatLnSpc="1"/>
          <a:lstStyle/>
          <a:p>
            <a:pPr algn="ctr"/>
            <a:endParaRPr lang="zh-CN" altLang="en-US" sz="2400">
              <a:solidFill>
                <a:schemeClr val="bg1"/>
              </a:solidFill>
              <a:latin typeface="汉仪君黑-45简" panose="020B0604020202020204" charset="-122"/>
              <a:ea typeface="汉仪君黑-45简" panose="020B0604020202020204" charset="-122"/>
            </a:endParaRPr>
          </a:p>
        </p:txBody>
      </p:sp>
      <p:grpSp>
        <p:nvGrpSpPr>
          <p:cNvPr id="36" name="组合 35"/>
          <p:cNvGrpSpPr/>
          <p:nvPr>
            <p:custDataLst>
              <p:tags r:id="rId2"/>
            </p:custDataLst>
          </p:nvPr>
        </p:nvGrpSpPr>
        <p:grpSpPr>
          <a:xfrm>
            <a:off x="3027994" y="2538718"/>
            <a:ext cx="4047811" cy="2030095"/>
            <a:chOff x="2099742" y="1959434"/>
            <a:chExt cx="4047522" cy="2029917"/>
          </a:xfrm>
        </p:grpSpPr>
        <p:sp>
          <p:nvSpPr>
            <p:cNvPr id="37" name="矩形 3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099742" y="2005797"/>
              <a:ext cx="262871" cy="436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8573" tIns="34287" rIns="68573" bIns="34287">
              <a:spAutoFit/>
            </a:bodyPr>
            <a:lstStyle/>
            <a:p>
              <a:pPr algn="ctr" defTabSz="457200">
                <a:spcBef>
                  <a:spcPct val="0"/>
                </a:spcBef>
              </a:pP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君黑-45简" panose="020B0604020202020204" charset="-122"/>
                <a:ea typeface="汉仪君黑-45简" panose="020B0604020202020204" charset="-122"/>
                <a:cs typeface="汉仪君黑-45简" panose="020B0604020202020204" charset="-122"/>
                <a:sym typeface="+mn-lt"/>
              </a:endParaRPr>
            </a:p>
          </p:txBody>
        </p:sp>
        <p:sp>
          <p:nvSpPr>
            <p:cNvPr id="38" name="文本框 37"/>
            <p:cNvSpPr txBox="1"/>
            <p:nvPr>
              <p:custDataLst>
                <p:tags r:id="rId4"/>
              </p:custDataLst>
            </p:nvPr>
          </p:nvSpPr>
          <p:spPr>
            <a:xfrm>
              <a:off x="3218218" y="1959434"/>
              <a:ext cx="2929046" cy="20299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defTabSz="987425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君黑-45简" panose="020B0604020202020204" charset="-122"/>
                  <a:ea typeface="汉仪君黑-45简" panose="020B0604020202020204" charset="-122"/>
                  <a:cs typeface="汉仪君黑-45简" panose="020B0604020202020204" charset="-122"/>
                  <a:sym typeface="+mn-lt"/>
                </a:rPr>
                <a:t>2024年我街多次开展集中整治行动，排查各类安全隐患问题，坚决遏制重特大火灾事故发生；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君黑-45简" panose="020B0604020202020204" charset="-122"/>
                <a:ea typeface="汉仪君黑-45简" panose="020B0604020202020204" charset="-122"/>
                <a:cs typeface="汉仪君黑-45简" panose="020B0604020202020204" charset="-122"/>
                <a:sym typeface="+mn-lt"/>
              </a:endParaRPr>
            </a:p>
            <a:p>
              <a:pPr algn="just" defTabSz="987425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君黑-45简" panose="020B0604020202020204" charset="-122"/>
                  <a:ea typeface="汉仪君黑-45简" panose="020B0604020202020204" charset="-122"/>
                  <a:cs typeface="汉仪君黑-45简" panose="020B0604020202020204" charset="-122"/>
                  <a:sym typeface="+mn-lt"/>
                </a:rPr>
                <a:t>2025年我街将继续巩固提升整治成效，严控火灾风险，进一步健全完善电动自行车全链条安全监管机制。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君黑-45简" panose="020B0604020202020204" charset="-122"/>
                <a:ea typeface="汉仪君黑-45简" panose="020B0604020202020204" charset="-122"/>
                <a:cs typeface="汉仪君黑-45简" panose="020B0604020202020204" charset="-122"/>
                <a:sym typeface="+mn-lt"/>
              </a:endParaRPr>
            </a:p>
          </p:txBody>
        </p:sp>
      </p:grpSp>
      <p:pic>
        <p:nvPicPr>
          <p:cNvPr id="6" name="图片 5" descr="978978798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r="10137"/>
          <a:stretch>
            <a:fillRect/>
          </a:stretch>
        </p:blipFill>
        <p:spPr>
          <a:xfrm>
            <a:off x="8199120" y="2562860"/>
            <a:ext cx="2016125" cy="2005965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5" name="TextBox 7"/>
          <p:cNvSpPr txBox="1"/>
          <p:nvPr/>
        </p:nvSpPr>
        <p:spPr>
          <a:xfrm>
            <a:off x="999698" y="351085"/>
            <a:ext cx="1808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汉仪君黑-45简" panose="020B0604020202020204" charset="-122"/>
                <a:ea typeface="汉仪君黑-45简" panose="020B0604020202020204" charset="-122"/>
                <a:cs typeface="+mn-ea"/>
                <a:sym typeface="+mn-lt"/>
              </a:rPr>
              <a:t>总体要求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汉仪君黑-45简" panose="020B0604020202020204" charset="-122"/>
              <a:ea typeface="汉仪君黑-45简" panose="020B0604020202020204" charset="-122"/>
              <a:cs typeface="+mn-ea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21945" y="256540"/>
            <a:ext cx="694690" cy="642620"/>
            <a:chOff x="958" y="2552"/>
            <a:chExt cx="1764" cy="1632"/>
          </a:xfrm>
        </p:grpSpPr>
        <p:sp>
          <p:nvSpPr>
            <p:cNvPr id="8" name="矩形: 圆角 11"/>
            <p:cNvSpPr/>
            <p:nvPr/>
          </p:nvSpPr>
          <p:spPr>
            <a:xfrm>
              <a:off x="1185" y="2777"/>
              <a:ext cx="1401" cy="1351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汉仪君黑-45简" panose="020B0604020202020204" charset="-122"/>
                <a:ea typeface="汉仪君黑-45简" panose="020B0604020202020204" charset="-122"/>
                <a:cs typeface="汉仪君黑-45简" panose="020B0604020202020204" charset="-122"/>
              </a:endParaRPr>
            </a:p>
          </p:txBody>
        </p:sp>
        <p:pic>
          <p:nvPicPr>
            <p:cNvPr id="9" name="图片 8" descr="89789798778787-06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8" y="2552"/>
              <a:ext cx="1764" cy="163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5000">
        <p14:warp dir="in"/>
      </p:transition>
    </mc:Choice>
    <mc:Fallback>
      <p:transition spd="slow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9-0-0-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673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5652303" y="1401413"/>
            <a:ext cx="892160" cy="892159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4170" dirty="0">
                <a:solidFill>
                  <a:schemeClr val="bg1"/>
                </a:solidFill>
                <a:latin typeface="汉仪君黑-45简" panose="020B0604020202020204" charset="-122"/>
                <a:ea typeface="汉仪君黑-45简" panose="020B0604020202020204" charset="-122"/>
                <a:cs typeface="汉仪君黑-45简" panose="020B0604020202020204" charset="-122"/>
                <a:sym typeface="Arial" panose="020B0604020202020204" pitchFamily="34" charset="0"/>
              </a:rPr>
              <a:t>02</a:t>
            </a:r>
            <a:endParaRPr lang="en-US" altLang="zh-CN" sz="4170" dirty="0">
              <a:solidFill>
                <a:schemeClr val="bg1"/>
              </a:solidFill>
              <a:latin typeface="汉仪君黑-45简" panose="020B0604020202020204" charset="-122"/>
              <a:ea typeface="汉仪君黑-45简" panose="020B0604020202020204" charset="-122"/>
              <a:cs typeface="汉仪君黑-45简" panose="020B0604020202020204" charset="-122"/>
              <a:sym typeface="Arial" panose="020B0604020202020204" pitchFamily="34" charset="0"/>
            </a:endParaRPr>
          </a:p>
        </p:txBody>
      </p:sp>
      <p:sp>
        <p:nvSpPr>
          <p:cNvPr id="8" name="文本框"/>
          <p:cNvSpPr/>
          <p:nvPr/>
        </p:nvSpPr>
        <p:spPr>
          <a:xfrm>
            <a:off x="3925848" y="2489796"/>
            <a:ext cx="4372610" cy="69977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4550" dirty="0">
                <a:solidFill>
                  <a:schemeClr val="bg1"/>
                </a:solidFill>
                <a:latin typeface="汉仪雅酷黑简" panose="00020600040101010101" charset="-122"/>
                <a:ea typeface="汉仪雅酷黑简" panose="00020600040101010101" charset="-122"/>
                <a:cs typeface="+mn-ea"/>
                <a:sym typeface="+mn-lt"/>
              </a:rPr>
              <a:t>整治重点</a:t>
            </a:r>
            <a:endParaRPr lang="zh-CN" altLang="en-US" sz="4550" dirty="0">
              <a:solidFill>
                <a:schemeClr val="bg1"/>
              </a:solidFill>
              <a:latin typeface="汉仪雅酷黑简" panose="00020600040101010101" charset="-122"/>
              <a:ea typeface="汉仪雅酷黑简" panose="000206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: 圆角 20"/>
          <p:cNvSpPr/>
          <p:nvPr>
            <p:custDataLst>
              <p:tags r:id="rId1"/>
            </p:custDataLst>
          </p:nvPr>
        </p:nvSpPr>
        <p:spPr>
          <a:xfrm>
            <a:off x="1016635" y="1004570"/>
            <a:ext cx="5864860" cy="79819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latin typeface="汉仪君黑-45简" panose="020B0604020202020204" charset="-122"/>
              <a:ea typeface="汉仪君黑-45简" panose="020B0604020202020204" charset="-122"/>
              <a:cs typeface="汉仪君黑-45简" panose="020B0604020202020204" charset="-122"/>
            </a:endParaRPr>
          </a:p>
        </p:txBody>
      </p:sp>
      <p:sp>
        <p:nvSpPr>
          <p:cNvPr id="38" name="文本框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139190" y="1122680"/>
            <a:ext cx="5394325" cy="322580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汉仪君黑-45简" panose="020B0604020202020204" charset="-122"/>
                <a:ea typeface="汉仪君黑-45简" panose="020B0604020202020204" charset="-122"/>
                <a:cs typeface="汉仪君黑-45简" panose="020B0604020202020204" charset="-122"/>
                <a:sym typeface="+mn-lt"/>
              </a:rPr>
              <a:t>解决设施不足、违规停放充电问题</a:t>
            </a:r>
            <a:endParaRPr lang="zh-CN" altLang="en-US" sz="1400" dirty="0">
              <a:solidFill>
                <a:schemeClr val="bg1"/>
              </a:solidFill>
              <a:latin typeface="汉仪君黑-45简" panose="020B0604020202020204" charset="-122"/>
              <a:ea typeface="汉仪君黑-45简" panose="020B0604020202020204" charset="-122"/>
              <a:cs typeface="汉仪君黑-45简" panose="020B0604020202020204" charset="-122"/>
              <a:sym typeface="+mn-lt"/>
            </a:endParaRPr>
          </a:p>
        </p:txBody>
      </p:sp>
      <p:sp>
        <p:nvSpPr>
          <p:cNvPr id="3" name="矩形: 圆角 20"/>
          <p:cNvSpPr/>
          <p:nvPr>
            <p:custDataLst>
              <p:tags r:id="rId3"/>
            </p:custDataLst>
          </p:nvPr>
        </p:nvSpPr>
        <p:spPr>
          <a:xfrm>
            <a:off x="1016635" y="2047875"/>
            <a:ext cx="5864860" cy="79819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latin typeface="汉仪君黑-45简" panose="020B0604020202020204" charset="-122"/>
              <a:ea typeface="汉仪君黑-45简" panose="020B0604020202020204" charset="-122"/>
              <a:cs typeface="汉仪君黑-45简" panose="020B0604020202020204" charset="-122"/>
            </a:endParaRPr>
          </a:p>
        </p:txBody>
      </p:sp>
      <p:sp>
        <p:nvSpPr>
          <p:cNvPr id="5" name="矩形: 圆角 20"/>
          <p:cNvSpPr/>
          <p:nvPr>
            <p:custDataLst>
              <p:tags r:id="rId4"/>
            </p:custDataLst>
          </p:nvPr>
        </p:nvSpPr>
        <p:spPr>
          <a:xfrm>
            <a:off x="1016635" y="3028950"/>
            <a:ext cx="5864860" cy="79819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latin typeface="汉仪君黑-45简" panose="020B0604020202020204" charset="-122"/>
              <a:ea typeface="汉仪君黑-45简" panose="020B0604020202020204" charset="-122"/>
              <a:cs typeface="汉仪君黑-45简" panose="020B0604020202020204" charset="-122"/>
            </a:endParaRPr>
          </a:p>
        </p:txBody>
      </p:sp>
      <p:sp>
        <p:nvSpPr>
          <p:cNvPr id="7" name="文本框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139190" y="2172335"/>
            <a:ext cx="5394325" cy="322580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汉仪君黑-45简" panose="020B0604020202020204" charset="-122"/>
                <a:ea typeface="汉仪君黑-45简" panose="020B0604020202020204" charset="-122"/>
                <a:cs typeface="汉仪君黑-45简" panose="020B0604020202020204" charset="-122"/>
                <a:sym typeface="+mn-lt"/>
              </a:rPr>
              <a:t>解决非法改装屡禁不止问题</a:t>
            </a:r>
            <a:endParaRPr lang="zh-CN" altLang="en-US" sz="1400" dirty="0">
              <a:solidFill>
                <a:schemeClr val="bg1"/>
              </a:solidFill>
              <a:latin typeface="汉仪君黑-45简" panose="020B0604020202020204" charset="-122"/>
              <a:ea typeface="汉仪君黑-45简" panose="020B0604020202020204" charset="-122"/>
              <a:cs typeface="汉仪君黑-45简" panose="020B0604020202020204" charset="-122"/>
              <a:sym typeface="+mn-lt"/>
            </a:endParaRPr>
          </a:p>
        </p:txBody>
      </p:sp>
      <p:sp>
        <p:nvSpPr>
          <p:cNvPr id="14" name="文本框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139190" y="3091180"/>
            <a:ext cx="5394325" cy="322580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汉仪君黑-45简" panose="020B0604020202020204" charset="-122"/>
                <a:ea typeface="汉仪君黑-45简" panose="020B0604020202020204" charset="-122"/>
                <a:cs typeface="汉仪君黑-45简" panose="020B0604020202020204" charset="-122"/>
                <a:sym typeface="+mn-lt"/>
              </a:rPr>
              <a:t>解决违法违规生产销售问题</a:t>
            </a:r>
            <a:endParaRPr lang="zh-CN" altLang="en-US" sz="1400" dirty="0">
              <a:solidFill>
                <a:schemeClr val="bg1"/>
              </a:solidFill>
              <a:latin typeface="汉仪君黑-45简" panose="020B0604020202020204" charset="-122"/>
              <a:ea typeface="汉仪君黑-45简" panose="020B0604020202020204" charset="-122"/>
              <a:cs typeface="汉仪君黑-45简" panose="020B0604020202020204" charset="-122"/>
              <a:sym typeface="+mn-lt"/>
            </a:endParaRPr>
          </a:p>
        </p:txBody>
      </p:sp>
      <p:pic>
        <p:nvPicPr>
          <p:cNvPr id="15" name="图片 14" descr="9789787987"/>
          <p:cNvPicPr>
            <a:picLocks noChangeAspect="1"/>
          </p:cNvPicPr>
          <p:nvPr/>
        </p:nvPicPr>
        <p:blipFill>
          <a:blip r:embed="rId7"/>
          <a:srcRect r="10137"/>
          <a:stretch>
            <a:fillRect/>
          </a:stretch>
        </p:blipFill>
        <p:spPr>
          <a:xfrm>
            <a:off x="7823835" y="1795145"/>
            <a:ext cx="3621405" cy="3603625"/>
          </a:xfrm>
          <a:prstGeom prst="rect">
            <a:avLst/>
          </a:prstGeom>
        </p:spPr>
      </p:pic>
      <p:sp>
        <p:nvSpPr>
          <p:cNvPr id="49" name="TextBox 7"/>
          <p:cNvSpPr txBox="1"/>
          <p:nvPr/>
        </p:nvSpPr>
        <p:spPr>
          <a:xfrm>
            <a:off x="999698" y="351085"/>
            <a:ext cx="1808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汉仪君黑-45简" panose="020B0604020202020204" charset="-122"/>
                <a:ea typeface="汉仪君黑-45简" panose="020B0604020202020204" charset="-122"/>
                <a:cs typeface="+mn-ea"/>
                <a:sym typeface="+mn-lt"/>
              </a:rPr>
              <a:t>整治重点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汉仪君黑-45简" panose="020B0604020202020204" charset="-122"/>
              <a:ea typeface="汉仪君黑-45简" panose="020B0604020202020204" charset="-122"/>
              <a:cs typeface="+mn-ea"/>
              <a:sym typeface="+mn-lt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321945" y="256540"/>
            <a:ext cx="694690" cy="642620"/>
            <a:chOff x="958" y="2552"/>
            <a:chExt cx="1764" cy="1632"/>
          </a:xfrm>
        </p:grpSpPr>
        <p:sp>
          <p:nvSpPr>
            <p:cNvPr id="17" name="矩形: 圆角 11"/>
            <p:cNvSpPr/>
            <p:nvPr/>
          </p:nvSpPr>
          <p:spPr>
            <a:xfrm>
              <a:off x="1185" y="2777"/>
              <a:ext cx="1401" cy="1351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汉仪君黑-45简" panose="020B0604020202020204" charset="-122"/>
                <a:ea typeface="汉仪君黑-45简" panose="020B0604020202020204" charset="-122"/>
                <a:cs typeface="汉仪君黑-45简" panose="020B0604020202020204" charset="-122"/>
              </a:endParaRPr>
            </a:p>
          </p:txBody>
        </p:sp>
        <p:pic>
          <p:nvPicPr>
            <p:cNvPr id="18" name="图片 17" descr="89789798778787-0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58" y="2552"/>
              <a:ext cx="1764" cy="1632"/>
            </a:xfrm>
            <a:prstGeom prst="rect">
              <a:avLst/>
            </a:prstGeom>
          </p:spPr>
        </p:pic>
      </p:grpSp>
      <p:sp>
        <p:nvSpPr>
          <p:cNvPr id="2" name="矩形: 圆角 20"/>
          <p:cNvSpPr/>
          <p:nvPr>
            <p:custDataLst>
              <p:tags r:id="rId9"/>
            </p:custDataLst>
          </p:nvPr>
        </p:nvSpPr>
        <p:spPr bwMode="auto">
          <a:xfrm>
            <a:off x="1016635" y="4010025"/>
            <a:ext cx="5864860" cy="83248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txBody>
          <a:bodyPr wrap="square" lIns="0" tIns="0" rIns="0" bIns="0" rtlCol="0" anchor="t" anchorCtr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just" eaLnBrk="1" hangingPunct="1">
              <a:lnSpc>
                <a:spcPct val="150000"/>
              </a:lnSpc>
              <a:buClrTx/>
              <a:buSzTx/>
              <a:buFontTx/>
            </a:pPr>
            <a:r>
              <a:rPr lang="en-US" altLang="zh-CN" sz="1400" dirty="0">
                <a:solidFill>
                  <a:schemeClr val="bg1"/>
                </a:solidFill>
                <a:latin typeface="汉仪君黑-45简" panose="020B0604020202020204" charset="-122"/>
                <a:ea typeface="汉仪君黑-45简" panose="020B0604020202020204" charset="-122"/>
                <a:cs typeface="汉仪君黑-45简" panose="020B0604020202020204" charset="-122"/>
                <a:sym typeface="+mn-ea"/>
              </a:rPr>
              <a:t> </a:t>
            </a:r>
            <a:r>
              <a:rPr lang="zh-CN" altLang="en-US" sz="1400" dirty="0">
                <a:solidFill>
                  <a:schemeClr val="bg1"/>
                </a:solidFill>
                <a:latin typeface="汉仪君黑-45简" panose="020B0604020202020204" charset="-122"/>
                <a:ea typeface="汉仪君黑-45简" panose="020B0604020202020204" charset="-122"/>
                <a:cs typeface="汉仪君黑-45简" panose="020B0604020202020204" charset="-122"/>
                <a:sym typeface="+mn-ea"/>
              </a:rPr>
              <a:t>解决老旧蓄电池报废回收问题</a:t>
            </a:r>
            <a:endParaRPr lang="zh-CN" altLang="en-US" sz="1400" dirty="0">
              <a:solidFill>
                <a:schemeClr val="bg1"/>
              </a:solidFill>
              <a:latin typeface="汉仪君黑-45简" panose="020B0604020202020204" charset="-122"/>
              <a:ea typeface="汉仪君黑-45简" panose="020B0604020202020204" charset="-122"/>
              <a:cs typeface="汉仪君黑-45简" panose="020B0604020202020204" charset="-122"/>
              <a:sym typeface="+mn-ea"/>
            </a:endParaRPr>
          </a:p>
        </p:txBody>
      </p:sp>
      <p:sp>
        <p:nvSpPr>
          <p:cNvPr id="4" name="矩形: 圆角 20"/>
          <p:cNvSpPr/>
          <p:nvPr>
            <p:custDataLst>
              <p:tags r:id="rId10"/>
            </p:custDataLst>
          </p:nvPr>
        </p:nvSpPr>
        <p:spPr bwMode="auto">
          <a:xfrm>
            <a:off x="1016635" y="5136515"/>
            <a:ext cx="5864860" cy="83248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txBody>
          <a:bodyPr wrap="square" lIns="0" tIns="0" rIns="0" bIns="0" rtlCol="0" anchor="t" anchorCtr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just" eaLnBrk="1" hangingPunct="1">
              <a:lnSpc>
                <a:spcPct val="150000"/>
              </a:lnSpc>
              <a:buClrTx/>
              <a:buSzTx/>
              <a:buFontTx/>
            </a:pPr>
            <a:r>
              <a:rPr lang="en-US" altLang="zh-CN" sz="1400" dirty="0">
                <a:solidFill>
                  <a:schemeClr val="bg1"/>
                </a:solidFill>
                <a:latin typeface="汉仪君黑-45简" panose="020B0604020202020204" charset="-122"/>
                <a:ea typeface="汉仪君黑-45简" panose="020B0604020202020204" charset="-122"/>
                <a:cs typeface="汉仪君黑-45简" panose="020B0604020202020204" charset="-122"/>
                <a:sym typeface="+mn-ea"/>
              </a:rPr>
              <a:t> </a:t>
            </a:r>
            <a:r>
              <a:rPr lang="zh-CN" altLang="en-US" sz="1400" dirty="0">
                <a:solidFill>
                  <a:schemeClr val="bg1"/>
                </a:solidFill>
                <a:latin typeface="汉仪君黑-45简" panose="020B0604020202020204" charset="-122"/>
                <a:ea typeface="汉仪君黑-45简" panose="020B0604020202020204" charset="-122"/>
                <a:cs typeface="汉仪君黑-45简" panose="020B0604020202020204" charset="-122"/>
                <a:sym typeface="+mn-ea"/>
              </a:rPr>
              <a:t>解决溯源追责力度不够问题</a:t>
            </a:r>
            <a:endParaRPr lang="zh-CN" altLang="en-US" sz="1400" dirty="0">
              <a:solidFill>
                <a:schemeClr val="bg1"/>
              </a:solidFill>
              <a:latin typeface="汉仪君黑-45简" panose="020B0604020202020204" charset="-122"/>
              <a:ea typeface="汉仪君黑-45简" panose="020B0604020202020204" charset="-122"/>
              <a:cs typeface="汉仪君黑-45简" panose="020B0604020202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5000">
        <p14:warp dir="i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bldLvl="0" animBg="1"/>
      <p:bldP spid="7" grpId="0" bldLvl="0" animBg="1"/>
      <p:bldP spid="14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9-0-0-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673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5652303" y="1401413"/>
            <a:ext cx="892160" cy="892159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4170" dirty="0">
                <a:solidFill>
                  <a:schemeClr val="bg1"/>
                </a:solidFill>
                <a:latin typeface="汉仪君黑-45简" panose="020B0604020202020204" charset="-122"/>
                <a:ea typeface="汉仪君黑-45简" panose="020B0604020202020204" charset="-122"/>
                <a:cs typeface="汉仪君黑-45简" panose="020B0604020202020204" charset="-122"/>
                <a:sym typeface="Arial" panose="020B0604020202020204" pitchFamily="34" charset="0"/>
              </a:rPr>
              <a:t>03</a:t>
            </a:r>
            <a:endParaRPr lang="en-US" altLang="zh-CN" sz="4170" dirty="0">
              <a:solidFill>
                <a:schemeClr val="bg1"/>
              </a:solidFill>
              <a:latin typeface="汉仪君黑-45简" panose="020B0604020202020204" charset="-122"/>
              <a:ea typeface="汉仪君黑-45简" panose="020B0604020202020204" charset="-122"/>
              <a:cs typeface="汉仪君黑-45简" panose="020B0604020202020204" charset="-122"/>
              <a:sym typeface="Arial" panose="020B0604020202020204" pitchFamily="34" charset="0"/>
            </a:endParaRPr>
          </a:p>
        </p:txBody>
      </p:sp>
      <p:sp>
        <p:nvSpPr>
          <p:cNvPr id="8" name="文本框"/>
          <p:cNvSpPr/>
          <p:nvPr/>
        </p:nvSpPr>
        <p:spPr>
          <a:xfrm>
            <a:off x="3388995" y="2489518"/>
            <a:ext cx="5494020" cy="69977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4550" dirty="0">
                <a:solidFill>
                  <a:schemeClr val="bg1"/>
                </a:solidFill>
                <a:latin typeface="汉仪雅酷黑简" panose="00020600040101010101" charset="-122"/>
                <a:ea typeface="汉仪雅酷黑简" panose="00020600040101010101" charset="-122"/>
                <a:cs typeface="+mn-ea"/>
                <a:sym typeface="+mn-lt"/>
              </a:rPr>
              <a:t>工作要求</a:t>
            </a:r>
            <a:endParaRPr lang="zh-CN" altLang="en-US" sz="4550" dirty="0">
              <a:solidFill>
                <a:schemeClr val="bg1"/>
              </a:solidFill>
              <a:latin typeface="汉仪雅酷黑简" panose="00020600040101010101" charset="-122"/>
              <a:ea typeface="汉仪雅酷黑简" panose="000206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3841614" y="2221477"/>
            <a:ext cx="4886575" cy="3076138"/>
            <a:chOff x="1055028" y="3509086"/>
            <a:chExt cx="4886575" cy="3076138"/>
          </a:xfrm>
        </p:grpSpPr>
        <p:sp>
          <p:nvSpPr>
            <p:cNvPr id="65" name="任意多边形"/>
            <p:cNvSpPr/>
            <p:nvPr/>
          </p:nvSpPr>
          <p:spPr>
            <a:xfrm rot="5400000">
              <a:off x="1029919" y="3534195"/>
              <a:ext cx="457219" cy="407001"/>
            </a:xfrm>
            <a:prstGeom prst="corner">
              <a:avLst>
                <a:gd name="adj1" fmla="val 25014"/>
                <a:gd name="adj2" fmla="val 23544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2799" tIns="61400" rIns="122799" bIns="61400" rtlCol="0" anchor="ctr"/>
            <a:lstStyle/>
            <a:p>
              <a:pPr algn="ctr"/>
              <a:endParaRPr lang="zh-CN" altLang="en-US" dirty="0">
                <a:latin typeface="汉仪君黑-45简" panose="020B0604020202020204" charset="-122"/>
                <a:ea typeface="汉仪君黑-45简" panose="020B0604020202020204" charset="-122"/>
                <a:sym typeface="汉仪君黑-45简" panose="020B0604020202020204" charset="-122"/>
              </a:endParaRPr>
            </a:p>
          </p:txBody>
        </p:sp>
        <p:sp>
          <p:nvSpPr>
            <p:cNvPr id="67" name="任意多边形"/>
            <p:cNvSpPr/>
            <p:nvPr/>
          </p:nvSpPr>
          <p:spPr>
            <a:xfrm rot="16200000">
              <a:off x="5509493" y="6153114"/>
              <a:ext cx="457219" cy="407001"/>
            </a:xfrm>
            <a:prstGeom prst="corner">
              <a:avLst>
                <a:gd name="adj1" fmla="val 25014"/>
                <a:gd name="adj2" fmla="val 23544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2799" tIns="61400" rIns="122799" bIns="61400" rtlCol="0" anchor="ctr"/>
            <a:lstStyle/>
            <a:p>
              <a:pPr algn="ctr"/>
              <a:endParaRPr lang="zh-CN" altLang="en-US" dirty="0">
                <a:latin typeface="汉仪君黑-45简" panose="020B0604020202020204" charset="-122"/>
                <a:ea typeface="汉仪君黑-45简" panose="020B0604020202020204" charset="-122"/>
                <a:sym typeface="汉仪君黑-45简" panose="020B0604020202020204" charset="-122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4576896" y="2238295"/>
            <a:ext cx="3436600" cy="2695240"/>
            <a:chOff x="5324342" y="2660931"/>
            <a:chExt cx="3436600" cy="2695240"/>
          </a:xfrm>
        </p:grpSpPr>
        <p:sp>
          <p:nvSpPr>
            <p:cNvPr id="69" name="文本框"/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5324342" y="2660931"/>
              <a:ext cx="3436600" cy="1708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t" anchorCtr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/>
              <a:r>
                <a:rPr lang="zh-CN" altLang="en-US" sz="2400" dirty="0">
                  <a:solidFill>
                    <a:srgbClr val="C00000"/>
                  </a:solidFill>
                  <a:latin typeface="汉仪君黑-45简" panose="020B0604020202020204" charset="-122"/>
                  <a:ea typeface="汉仪君黑-45简" panose="020B0604020202020204" charset="-122"/>
                  <a:cs typeface="汉仪君黑-45简" panose="020B0604020202020204" charset="-122"/>
                  <a:sym typeface="+mn-lt"/>
                </a:rPr>
                <a:t>一、成立工作专班</a:t>
              </a:r>
              <a:endParaRPr lang="zh-CN" altLang="en-US" sz="2400" dirty="0">
                <a:solidFill>
                  <a:srgbClr val="C00000"/>
                </a:solidFill>
                <a:latin typeface="汉仪君黑-45简" panose="020B0604020202020204" charset="-122"/>
                <a:ea typeface="汉仪君黑-45简" panose="020B0604020202020204" charset="-122"/>
                <a:cs typeface="汉仪君黑-45简" panose="020B0604020202020204" charset="-122"/>
                <a:sym typeface="+mn-lt"/>
              </a:endParaRPr>
            </a:p>
            <a:p>
              <a:pPr algn="just" eaLnBrk="1" hangingPunct="1">
                <a:lnSpc>
                  <a:spcPct val="150000"/>
                </a:lnSpc>
                <a:buClrTx/>
                <a:buSzTx/>
                <a:buFontTx/>
              </a:pP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君黑-45简" panose="020B0604020202020204" charset="-122"/>
                  <a:ea typeface="汉仪君黑-45简" panose="020B0604020202020204" charset="-122"/>
                  <a:cs typeface="汉仪君黑-45简" panose="020B0604020202020204" charset="-122"/>
                  <a:sym typeface="+mn-lt"/>
                </a:rPr>
                <a:t>成立电动自行车安全隐患全链条整治工作专班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君黑-45简" panose="020B0604020202020204" charset="-122"/>
                  <a:ea typeface="汉仪君黑-45简" panose="020B0604020202020204" charset="-122"/>
                  <a:cs typeface="汉仪君黑-45简" panose="020B0604020202020204" charset="-122"/>
                  <a:sym typeface="+mn-lt"/>
                </a:rPr>
                <a:t>，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君黑-45简" panose="020B0604020202020204" charset="-122"/>
                  <a:ea typeface="汉仪君黑-45简" panose="020B0604020202020204" charset="-122"/>
                  <a:cs typeface="汉仪君黑-45简" panose="020B0604020202020204" charset="-122"/>
                  <a:sym typeface="+mn-lt"/>
                </a:rPr>
                <a:t>每季度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君黑-45简" panose="020B0604020202020204" charset="-122"/>
                  <a:ea typeface="汉仪君黑-45简" panose="020B0604020202020204" charset="-122"/>
                  <a:cs typeface="汉仪君黑-45简" panose="020B0604020202020204" charset="-122"/>
                  <a:sym typeface="+mn-lt"/>
                </a:rPr>
                <a:t>开展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君黑-45简" panose="020B0604020202020204" charset="-122"/>
                  <a:ea typeface="汉仪君黑-45简" panose="020B0604020202020204" charset="-122"/>
                  <a:cs typeface="汉仪君黑-45简" panose="020B0604020202020204" charset="-122"/>
                  <a:sym typeface="+mn-lt"/>
                </a:rPr>
                <a:t>安全考评和年度安全生产和消防工作考核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君黑-45简" panose="020B0604020202020204" charset="-122"/>
                  <a:ea typeface="汉仪君黑-45简" panose="020B0604020202020204" charset="-122"/>
                  <a:cs typeface="汉仪君黑-45简" panose="020B0604020202020204" charset="-122"/>
                  <a:sym typeface="+mn-lt"/>
                </a:rPr>
                <a:t>。</a:t>
              </a:r>
              <a:endParaRPr lang="zh-CN" altLang="en-US" sz="2400" dirty="0">
                <a:solidFill>
                  <a:srgbClr val="C00000"/>
                </a:solidFill>
                <a:latin typeface="汉仪君黑-45简" panose="020B0604020202020204" charset="-122"/>
                <a:ea typeface="汉仪君黑-45简" panose="020B0604020202020204" charset="-122"/>
                <a:cs typeface="汉仪君黑-45简" panose="020B0604020202020204" charset="-122"/>
                <a:sym typeface="+mn-lt"/>
              </a:endParaRPr>
            </a:p>
            <a:p>
              <a:pPr algn="just" eaLnBrk="1" hangingPunct="1"/>
              <a:r>
                <a:rPr lang="zh-CN" altLang="en-US" sz="2400" dirty="0">
                  <a:solidFill>
                    <a:srgbClr val="C00000"/>
                  </a:solidFill>
                  <a:latin typeface="汉仪君黑-45简" panose="020B0604020202020204" charset="-122"/>
                  <a:ea typeface="汉仪君黑-45简" panose="020B0604020202020204" charset="-122"/>
                  <a:cs typeface="汉仪君黑-45简" panose="020B0604020202020204" charset="-122"/>
                  <a:sym typeface="+mn-lt"/>
                </a:rPr>
                <a:t>二、强化宣传教育</a:t>
              </a:r>
              <a:endParaRPr lang="zh-CN" altLang="en-US" sz="2400" dirty="0">
                <a:solidFill>
                  <a:srgbClr val="C00000"/>
                </a:solidFill>
                <a:latin typeface="汉仪君黑-45简" panose="020B0604020202020204" charset="-122"/>
                <a:ea typeface="汉仪君黑-45简" panose="020B0604020202020204" charset="-122"/>
                <a:cs typeface="汉仪君黑-45简" panose="020B0604020202020204" charset="-122"/>
                <a:sym typeface="+mn-lt"/>
              </a:endParaRPr>
            </a:p>
          </p:txBody>
        </p:sp>
        <p:sp>
          <p:nvSpPr>
            <p:cNvPr id="70" name="文本框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5324342" y="3231289"/>
              <a:ext cx="3436600" cy="322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t" anchorCtr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lnSpc>
                  <a:spcPct val="150000"/>
                </a:lnSpc>
              </a:pP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君黑-45简" panose="020B0604020202020204" charset="-122"/>
                <a:ea typeface="汉仪君黑-45简" panose="020B0604020202020204" charset="-122"/>
                <a:cs typeface="汉仪君黑-45简" panose="020B0604020202020204" charset="-122"/>
                <a:sym typeface="+mn-lt"/>
              </a:endParaRPr>
            </a:p>
          </p:txBody>
        </p:sp>
        <p:sp>
          <p:nvSpPr>
            <p:cNvPr id="71" name="文本框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5324342" y="4387161"/>
              <a:ext cx="3436600" cy="969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t" anchorCtr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lnSpc>
                  <a:spcPct val="150000"/>
                </a:lnSpc>
              </a:pPr>
              <a:r>
                <a:rPr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君黑-45简" panose="020B0604020202020204" charset="-122"/>
                  <a:ea typeface="汉仪君黑-45简" panose="020B0604020202020204" charset="-122"/>
                  <a:cs typeface="汉仪君黑-45简" panose="020B0604020202020204" charset="-122"/>
                  <a:sym typeface="+mn-lt"/>
                </a:rPr>
                <a:t>积极回应社会关切，正确引导社会舆论</a:t>
              </a:r>
              <a:r>
                <a:rPr 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君黑-45简" panose="020B0604020202020204" charset="-122"/>
                  <a:ea typeface="汉仪君黑-45简" panose="020B0604020202020204" charset="-122"/>
                  <a:cs typeface="汉仪君黑-45简" panose="020B0604020202020204" charset="-122"/>
                  <a:sym typeface="+mn-lt"/>
                </a:rPr>
                <a:t>，</a:t>
              </a:r>
              <a:r>
                <a:rPr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君黑-45简" panose="020B0604020202020204" charset="-122"/>
                  <a:ea typeface="汉仪君黑-45简" panose="020B0604020202020204" charset="-122"/>
                  <a:cs typeface="汉仪君黑-45简" panose="020B0604020202020204" charset="-122"/>
                  <a:sym typeface="+mn-lt"/>
                </a:rPr>
                <a:t>加强电动自行车安全停放充电宣传、火灾案例警示教育。</a:t>
              </a:r>
              <a:endPara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君黑-45简" panose="020B0604020202020204" charset="-122"/>
                <a:ea typeface="汉仪君黑-45简" panose="020B0604020202020204" charset="-122"/>
                <a:cs typeface="汉仪君黑-45简" panose="020B0604020202020204" charset="-122"/>
                <a:sym typeface="+mn-lt"/>
              </a:endParaRPr>
            </a:p>
          </p:txBody>
        </p:sp>
      </p:grpSp>
      <p:sp>
        <p:nvSpPr>
          <p:cNvPr id="5" name="TextBox 7"/>
          <p:cNvSpPr txBox="1"/>
          <p:nvPr/>
        </p:nvSpPr>
        <p:spPr>
          <a:xfrm>
            <a:off x="999698" y="351085"/>
            <a:ext cx="1808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汉仪君黑-45简" panose="020B0604020202020204" charset="-122"/>
                <a:ea typeface="汉仪君黑-45简" panose="020B0604020202020204" charset="-122"/>
                <a:cs typeface="+mn-ea"/>
                <a:sym typeface="+mn-lt"/>
              </a:rPr>
              <a:t>工作要求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汉仪君黑-45简" panose="020B0604020202020204" charset="-122"/>
              <a:ea typeface="汉仪君黑-45简" panose="020B0604020202020204" charset="-122"/>
              <a:cs typeface="+mn-ea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21945" y="256540"/>
            <a:ext cx="694690" cy="642620"/>
            <a:chOff x="958" y="2552"/>
            <a:chExt cx="1764" cy="1632"/>
          </a:xfrm>
        </p:grpSpPr>
        <p:sp>
          <p:nvSpPr>
            <p:cNvPr id="8" name="矩形: 圆角 11"/>
            <p:cNvSpPr/>
            <p:nvPr/>
          </p:nvSpPr>
          <p:spPr>
            <a:xfrm>
              <a:off x="1185" y="2777"/>
              <a:ext cx="1401" cy="1351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汉仪君黑-45简" panose="020B0604020202020204" charset="-122"/>
                <a:ea typeface="汉仪君黑-45简" panose="020B0604020202020204" charset="-122"/>
                <a:cs typeface="汉仪君黑-45简" panose="020B0604020202020204" charset="-122"/>
              </a:endParaRPr>
            </a:p>
          </p:txBody>
        </p:sp>
        <p:pic>
          <p:nvPicPr>
            <p:cNvPr id="3" name="图片 2" descr="89789798778787-0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58" y="2552"/>
              <a:ext cx="1764" cy="163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00">
        <p14:prism isInverted="1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9-0-0-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673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5652303" y="1401413"/>
            <a:ext cx="892160" cy="892159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4170" dirty="0">
                <a:solidFill>
                  <a:schemeClr val="bg1"/>
                </a:solidFill>
                <a:latin typeface="汉仪君黑-45简" panose="020B0604020202020204" charset="-122"/>
                <a:ea typeface="汉仪君黑-45简" panose="020B0604020202020204" charset="-122"/>
                <a:cs typeface="汉仪君黑-45简" panose="020B0604020202020204" charset="-122"/>
                <a:sym typeface="Arial" panose="020B0604020202020204" pitchFamily="34" charset="0"/>
              </a:rPr>
              <a:t>04</a:t>
            </a:r>
            <a:endParaRPr lang="en-US" altLang="zh-CN" sz="4170" dirty="0">
              <a:solidFill>
                <a:schemeClr val="bg1"/>
              </a:solidFill>
              <a:latin typeface="汉仪君黑-45简" panose="020B0604020202020204" charset="-122"/>
              <a:ea typeface="汉仪君黑-45简" panose="020B0604020202020204" charset="-122"/>
              <a:cs typeface="汉仪君黑-45简" panose="020B0604020202020204" charset="-122"/>
              <a:sym typeface="Arial" panose="020B0604020202020204" pitchFamily="34" charset="0"/>
            </a:endParaRPr>
          </a:p>
        </p:txBody>
      </p:sp>
      <p:sp>
        <p:nvSpPr>
          <p:cNvPr id="8" name="文本框"/>
          <p:cNvSpPr/>
          <p:nvPr/>
        </p:nvSpPr>
        <p:spPr>
          <a:xfrm>
            <a:off x="3372485" y="2489518"/>
            <a:ext cx="5601335" cy="69977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4550" dirty="0">
                <a:solidFill>
                  <a:schemeClr val="bg1"/>
                </a:solidFill>
                <a:latin typeface="汉仪雅酷黑简" panose="00020600040101010101" charset="-122"/>
                <a:ea typeface="汉仪雅酷黑简" panose="00020600040101010101" charset="-122"/>
                <a:cs typeface="+mn-ea"/>
                <a:sym typeface="+mn-lt"/>
              </a:rPr>
              <a:t>时间安排</a:t>
            </a:r>
            <a:endParaRPr lang="zh-CN" altLang="en-US" sz="4550" dirty="0">
              <a:solidFill>
                <a:schemeClr val="bg1"/>
              </a:solidFill>
              <a:latin typeface="汉仪雅酷黑简" panose="00020600040101010101" charset="-122"/>
              <a:ea typeface="汉仪雅酷黑简" panose="000206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tags/tag1.xml><?xml version="1.0" encoding="utf-8"?>
<p:tagLst xmlns:p="http://schemas.openxmlformats.org/presentationml/2006/main">
  <p:tag name="PA" val="v5.1.0"/>
</p:tagLst>
</file>

<file path=ppt/tags/tag10.xml><?xml version="1.0" encoding="utf-8"?>
<p:tagLst xmlns:p="http://schemas.openxmlformats.org/presentationml/2006/main">
  <p:tag name="KSO_WM_DIAGRAM_VIRTUALLY_FRAME" val="{&quot;height&quot;:225.1,&quot;left&quot;:108.6,&quot;top&quot;:171.6,&quot;width&quot;:751.4}"/>
</p:tagLst>
</file>

<file path=ppt/tags/tag11.xml><?xml version="1.0" encoding="utf-8"?>
<p:tagLst xmlns:p="http://schemas.openxmlformats.org/presentationml/2006/main">
  <p:tag name="KSO_WM_DIAGRAM_VIRTUALLY_FRAME" val="{&quot;height&quot;:225.1,&quot;left&quot;:108.6,&quot;top&quot;:171.6,&quot;width&quot;:751.4}"/>
</p:tagLst>
</file>

<file path=ppt/tags/tag12.xml><?xml version="1.0" encoding="utf-8"?>
<p:tagLst xmlns:p="http://schemas.openxmlformats.org/presentationml/2006/main">
  <p:tag name="KSO_WM_DIAGRAM_VIRTUALLY_FRAME" val="{&quot;height&quot;:225.1,&quot;left&quot;:108.6,&quot;top&quot;:171.6,&quot;width&quot;:751.4}"/>
</p:tagLst>
</file>

<file path=ppt/tags/tag13.xml><?xml version="1.0" encoding="utf-8"?>
<p:tagLst xmlns:p="http://schemas.openxmlformats.org/presentationml/2006/main">
  <p:tag name="KSO_WM_DIAGRAM_VIRTUALLY_FRAME" val="{&quot;height&quot;:225.1,&quot;left&quot;:108.6,&quot;top&quot;:171.6,&quot;width&quot;:751.4}"/>
</p:tagLst>
</file>

<file path=ppt/tags/tag14.xml><?xml version="1.0" encoding="utf-8"?>
<p:tagLst xmlns:p="http://schemas.openxmlformats.org/presentationml/2006/main">
  <p:tag name="KSO_WM_DIAGRAM_VIRTUALLY_FRAME" val="{&quot;height&quot;:225.1,&quot;left&quot;:108.6,&quot;top&quot;:171.6,&quot;width&quot;:751.4}"/>
</p:tagLst>
</file>

<file path=ppt/tags/tag15.xml><?xml version="1.0" encoding="utf-8"?>
<p:tagLst xmlns:p="http://schemas.openxmlformats.org/presentationml/2006/main">
  <p:tag name="KSO_WM_DIAGRAM_VIRTUALLY_FRAME" val="{&quot;height&quot;:283.45,&quot;left&quot;:143.5,&quot;top&quot;:141.35,&quot;width&quot;:461.8}"/>
</p:tagLst>
</file>

<file path=ppt/tags/tag16.xml><?xml version="1.0" encoding="utf-8"?>
<p:tagLst xmlns:p="http://schemas.openxmlformats.org/presentationml/2006/main">
  <p:tag name="PA" val="v5.2.11"/>
  <p:tag name="KSO_WM_DIAGRAM_VIRTUALLY_FRAME" val="{&quot;height&quot;:283.45,&quot;left&quot;:143.5,&quot;top&quot;:141.35,&quot;width&quot;:461.8}"/>
</p:tagLst>
</file>

<file path=ppt/tags/tag17.xml><?xml version="1.0" encoding="utf-8"?>
<p:tagLst xmlns:p="http://schemas.openxmlformats.org/presentationml/2006/main">
  <p:tag name="KSO_WM_DIAGRAM_VIRTUALLY_FRAME" val="{&quot;height&quot;:283.45,&quot;left&quot;:75.85,&quot;top&quot;:141.35,&quot;width&quot;:529.45}"/>
</p:tagLst>
</file>

<file path=ppt/tags/tag18.xml><?xml version="1.0" encoding="utf-8"?>
<p:tagLst xmlns:p="http://schemas.openxmlformats.org/presentationml/2006/main">
  <p:tag name="KSO_WM_DIAGRAM_VIRTUALLY_FRAME" val="{&quot;height&quot;:283.45,&quot;left&quot;:75.85,&quot;top&quot;:141.35,&quot;width&quot;:529.45}"/>
</p:tagLst>
</file>

<file path=ppt/tags/tag19.xml><?xml version="1.0" encoding="utf-8"?>
<p:tagLst xmlns:p="http://schemas.openxmlformats.org/presentationml/2006/main">
  <p:tag name="PA" val="v5.2.11"/>
  <p:tag name="KSO_WM_DIAGRAM_VIRTUALLY_FRAME" val="{&quot;height&quot;:283.45,&quot;left&quot;:75.85,&quot;top&quot;:141.35,&quot;width&quot;:529.45}"/>
</p:tagLst>
</file>

<file path=ppt/tags/tag2.xml><?xml version="1.0" encoding="utf-8"?>
<p:tagLst xmlns:p="http://schemas.openxmlformats.org/presentationml/2006/main">
  <p:tag name="KSO_WM_DIAGRAM_VIRTUALLY_FRAME" val="{&quot;height&quot;:180.63488188976382,&quot;left&quot;:176.49929133858268,&quot;top&quot;:155.1583464566929,&quot;width&quot;:701.3855118110234}"/>
</p:tagLst>
</file>

<file path=ppt/tags/tag20.xml><?xml version="1.0" encoding="utf-8"?>
<p:tagLst xmlns:p="http://schemas.openxmlformats.org/presentationml/2006/main">
  <p:tag name="PA" val="v5.2.11"/>
  <p:tag name="KSO_WM_DIAGRAM_VIRTUALLY_FRAME" val="{&quot;height&quot;:283.45,&quot;left&quot;:75.85,&quot;top&quot;:141.35,&quot;width&quot;:529.45}"/>
</p:tagLst>
</file>

<file path=ppt/tags/tag21.xml><?xml version="1.0" encoding="utf-8"?>
<p:tagLst xmlns:p="http://schemas.openxmlformats.org/presentationml/2006/main">
  <p:tag name="KSO_WM_DIAGRAM_VIRTUALLY_FRAME" val="{&quot;height&quot;:283.45,&quot;left&quot;:143.5,&quot;top&quot;:141.35,&quot;width&quot;:461.8}"/>
</p:tagLst>
</file>

<file path=ppt/tags/tag22.xml><?xml version="1.0" encoding="utf-8"?>
<p:tagLst xmlns:p="http://schemas.openxmlformats.org/presentationml/2006/main">
  <p:tag name="KSO_WM_DIAGRAM_VIRTUALLY_FRAME" val="{&quot;height&quot;:283.45,&quot;left&quot;:143.5,&quot;top&quot;:141.35,&quot;width&quot;:461.8}"/>
</p:tagLst>
</file>

<file path=ppt/tags/tag23.xml><?xml version="1.0" encoding="utf-8"?>
<p:tagLst xmlns:p="http://schemas.openxmlformats.org/presentationml/2006/main">
  <p:tag name="PA" val="v5.2.11"/>
</p:tagLst>
</file>

<file path=ppt/tags/tag24.xml><?xml version="1.0" encoding="utf-8"?>
<p:tagLst xmlns:p="http://schemas.openxmlformats.org/presentationml/2006/main">
  <p:tag name="PA" val="v5.2.11"/>
</p:tagLst>
</file>

<file path=ppt/tags/tag25.xml><?xml version="1.0" encoding="utf-8"?>
<p:tagLst xmlns:p="http://schemas.openxmlformats.org/presentationml/2006/main">
  <p:tag name="PA" val="v5.2.11"/>
</p:tagLst>
</file>

<file path=ppt/tags/tag26.xml><?xml version="1.0" encoding="utf-8"?>
<p:tagLst xmlns:p="http://schemas.openxmlformats.org/presentationml/2006/main">
  <p:tag name="TABLE_ENDDRAG_ORIGIN_RECT" val="697*411"/>
  <p:tag name="TABLE_ENDDRAG_RECT" val="131*73*697*411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28.xml><?xml version="1.0" encoding="utf-8"?>
<p:tagLst xmlns:p="http://schemas.openxmlformats.org/presentationml/2006/main">
  <p:tag name="commondata" val="eyJjb3VudCI6MywiaGRpZCI6ImEwNGJhZTQxZWZiMzI3MzliYzhhZjBkNDMwOTgxNzc5IiwidXNlckNvdW50IjozfQ=="/>
</p:tagLst>
</file>

<file path=ppt/tags/tag3.xml><?xml version="1.0" encoding="utf-8"?>
<p:tagLst xmlns:p="http://schemas.openxmlformats.org/presentationml/2006/main">
  <p:tag name="KSO_WM_DIAGRAM_VIRTUALLY_FRAME" val="{&quot;height&quot;:180.63488188976382,&quot;left&quot;:176.49929133858268,&quot;top&quot;:155.1583464566929,&quot;width&quot;:701.3855118110234}"/>
</p:tagLst>
</file>

<file path=ppt/tags/tag4.xml><?xml version="1.0" encoding="utf-8"?>
<p:tagLst xmlns:p="http://schemas.openxmlformats.org/presentationml/2006/main">
  <p:tag name="KSO_WM_DIAGRAM_VIRTUALLY_FRAME" val="{&quot;height&quot;:180.63488188976382,&quot;left&quot;:176.49929133858268,&quot;top&quot;:155.1583464566929,&quot;width&quot;:701.3855118110234}"/>
</p:tagLst>
</file>

<file path=ppt/tags/tag5.xml><?xml version="1.0" encoding="utf-8"?>
<p:tagLst xmlns:p="http://schemas.openxmlformats.org/presentationml/2006/main">
  <p:tag name="KSO_WM_DIAGRAM_VIRTUALLY_FRAME" val="{&quot;height&quot;:180.63488188976382,&quot;left&quot;:176.49929133858268,&quot;top&quot;:155.1583464566929,&quot;width&quot;:701.3855118110234}"/>
</p:tagLst>
</file>

<file path=ppt/tags/tag6.xml><?xml version="1.0" encoding="utf-8"?>
<p:tagLst xmlns:p="http://schemas.openxmlformats.org/presentationml/2006/main">
  <p:tag name="KSO_WM_DIAGRAM_VIRTUALLY_FRAME" val="{&quot;height&quot;:180.63488188976382,&quot;left&quot;:176.49929133858268,&quot;top&quot;:155.1583464566929,&quot;width&quot;:701.3855118110234}"/>
</p:tagLst>
</file>

<file path=ppt/tags/tag7.xml><?xml version="1.0" encoding="utf-8"?>
<p:tagLst xmlns:p="http://schemas.openxmlformats.org/presentationml/2006/main">
  <p:tag name="KSO_WM_DIAGRAM_VIRTUALLY_FRAME" val="{&quot;height&quot;:180.63488188976382,&quot;left&quot;:176.49929133858268,&quot;top&quot;:155.1583464566929,&quot;width&quot;:701.3855118110234}"/>
</p:tagLst>
</file>

<file path=ppt/tags/tag8.xml><?xml version="1.0" encoding="utf-8"?>
<p:tagLst xmlns:p="http://schemas.openxmlformats.org/presentationml/2006/main">
  <p:tag name="KSO_WM_DIAGRAM_VIRTUALLY_FRAME" val="{&quot;height&quot;:180.63488188976382,&quot;left&quot;:176.49929133858268,&quot;top&quot;:155.1583464566929,&quot;width&quot;:701.3855118110234}"/>
</p:tagLst>
</file>

<file path=ppt/tags/tag9.xml><?xml version="1.0" encoding="utf-8"?>
<p:tagLst xmlns:p="http://schemas.openxmlformats.org/presentationml/2006/main">
  <p:tag name="KSO_WM_DIAGRAM_VIRTUALLY_FRAME" val="{&quot;height&quot;:180.63488188976382,&quot;left&quot;:176.49929133858268,&quot;top&quot;:155.1583464566929,&quot;width&quot;:701.3855118110234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汉仪君黑-45简"/>
        <a:ea typeface=""/>
        <a:cs typeface=""/>
        <a:font script="Jpan" typeface="ＭＳ Ｐゴシック"/>
        <a:font script="Hang" typeface="맑은 고딕"/>
        <a:font script="Hans" typeface="汉仪君黑-45简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君黑-45简"/>
        <a:ea typeface=""/>
        <a:cs typeface=""/>
        <a:font script="Jpan" typeface="ＭＳ Ｐゴシック"/>
        <a:font script="Hang" typeface="맑은 고딕"/>
        <a:font script="Hans" typeface="汉仪君黑-45简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汉仪君黑-45简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君黑-45简"/>
        <a:ea typeface=""/>
        <a:cs typeface=""/>
        <a:font script="Jpan" typeface="ＭＳ Ｐゴシック"/>
        <a:font script="Hang" typeface="맑은 고딕"/>
        <a:font script="Hans" typeface="汉仪君黑-45简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汉仪君黑-45简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君黑-45简"/>
        <a:ea typeface=""/>
        <a:cs typeface=""/>
        <a:font script="Jpan" typeface="ＭＳ Ｐゴシック"/>
        <a:font script="Hang" typeface="맑은 고딕"/>
        <a:font script="Hans" typeface="汉仪君黑-45简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812</Words>
  <Application>WPS 演示</Application>
  <PresentationFormat>宽屏</PresentationFormat>
  <Paragraphs>153</Paragraphs>
  <Slides>10</Slides>
  <Notes>18</Notes>
  <HiddenSlides>1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1" baseType="lpstr">
      <vt:lpstr>Arial</vt:lpstr>
      <vt:lpstr>宋体</vt:lpstr>
      <vt:lpstr>Wingdings</vt:lpstr>
      <vt:lpstr>汉仪君黑-45简</vt:lpstr>
      <vt:lpstr>思源黑体 CN Normal</vt:lpstr>
      <vt:lpstr>黑体</vt:lpstr>
      <vt:lpstr>汉仪雅酷黑简</vt:lpstr>
      <vt:lpstr>Arial Unicode MS</vt:lpstr>
      <vt:lpstr>方正小标宋简体</vt:lpstr>
      <vt:lpstr>等线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40733</dc:creator>
  <cp:lastModifiedBy>三里桥收文员</cp:lastModifiedBy>
  <cp:revision>8</cp:revision>
  <dcterms:created xsi:type="dcterms:W3CDTF">2021-10-25T11:29:00Z</dcterms:created>
  <dcterms:modified xsi:type="dcterms:W3CDTF">2024-09-12T03:06:19Z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D5E2D3711A0B40E29ACDEF41FED032F6_11</vt:lpwstr>
  </property>
  <property fmtid="{D5CDD505-2E9C-101B-9397-08002B2CF9AE}" pid="3" name="KSOProductBuildVer">
    <vt:lpwstr>2052-12.1.0.17827</vt:lpwstr>
  </property>
  <property fmtid="{D5CDD505-2E9C-101B-9397-08002B2CF9AE}" pid="4" name="KSOTemplateUUID">
    <vt:lpwstr>v1.0_mb_JoU96SPpGO90myzxWwUe2A==</vt:lpwstr>
  </property>
</Properties>
</file>